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BA72-B183-4EC3-8BE9-99DF42F29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A317-55A3-4AE3-AA33-811C35658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A6E63-78B1-46FB-B52C-4E366EE6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8FE2-A43E-45DE-8AFC-091A5123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AAE4E-C546-4EA5-ACB8-934942B5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796F-02CB-4C8A-A642-6208D20C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6EC1C-6D99-4476-B6BF-163AD67D5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ED57E-9DBC-41FE-8143-2DA217663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C43E-E82E-487E-AF8C-373FA5CB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F711E-A327-4003-8A49-3C0527704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1CAB3-90E1-402E-9DBB-12EBD03DF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E7518-3A18-4C6B-A5A6-6DE44BEE0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3C8B7-2485-4AB4-8BC2-06500D8A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79C4-DD30-4CF4-B7B3-566F96F8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45A67-25BC-4B39-9F2A-3A3FAEAE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45AD-B469-4212-BC0D-D72677C5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ECC72-C654-4878-B395-0F931BD52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8AFB1-852F-4C98-8CDF-1F697472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35AA4-C1FA-4D67-B0C0-2F7106DD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A119-E914-4FF2-B7EF-122D7B3F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9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EE8D2-8EBD-488B-95A3-8C3067DD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353AC-D5D0-41E1-9A23-84C00AB24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89643-3882-45E2-9A99-A281AE16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C0C06-1E39-406B-AA78-D03CFD5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E9206-03CD-4F8F-AFAF-E1D9E4AF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8AA4-4A5D-490B-9ADA-0D1532D9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521A-1165-47A0-8C01-CAD7CDA80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85F74-BBDA-4F80-9A7B-5A9034466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71DE-621F-44EE-97B5-26D6B5A80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2688-9132-4B85-BBDE-99E5F8A6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D9A6B-F729-4AA7-9ED3-2E7E95CC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E9FCC-AB4A-4DB9-B0B0-461215E2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6B9BE-8B94-4517-9E65-F21E01BE9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1E87B-9B0D-4717-8913-3D60C52E4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5F894-3558-41C0-8308-D174409CB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59694A-7BC5-41D5-9AD7-93EBEA97A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36599-6FAF-43A2-A4E3-A6D7B30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6CA26-E950-495C-8087-AD02D07B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D7E1C-064C-472D-B4E5-3D1D3E4F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5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EFDC-9567-47B9-BFAC-7BA1C7D8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E4858-3183-42EE-9F06-E248BF8A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0D9B8-E07B-4378-8920-5F480650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6DF18-1373-4151-998D-79056E62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3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EBD01-01B4-4AFF-BF90-921D9AB6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55B28B-A1EF-4312-A45E-78C90AFA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A7D9-D6F1-41AF-8EB5-3F6709BA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0160-49D9-4247-BCCE-23DF5634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FD63-BE21-471E-9DD7-D597EC72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19823-F1C5-426D-81C2-A9268B44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954BA-7358-49A1-983D-934E57AE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C1088-942B-4C2D-9CDA-2FF9D89E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0434D-F76E-456D-BED2-77AE3359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5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224A-748E-4BD0-A120-E8FB41C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6E315-92DA-4DE6-855C-AE554B3C2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083BF-18DC-4775-9653-187ED511C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A5403-53FD-4F7B-8746-BF6AB0A0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84260-8387-42E3-9E5B-0ED3DD8F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AF6B2-933E-4ECD-B859-2B13C858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9B00F-88B1-421E-9799-4DA683D1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EED62-EE85-4EF3-BBAC-877037F34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2BC3F-EDC1-4671-8A18-2FCB6A2DB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00A75-3542-4CF4-83B0-6044122698AA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CA74-73F5-4E21-8A58-A3C71B583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2B217-3777-4937-A032-736143ECF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DE22-6143-436D-B22B-7B9BD1A28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7ftyZigY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DC81-C33A-4E70-BEE0-DF3F4D6F3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en-US" dirty="0"/>
              <a:t>1920s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DACFD9-7F2D-440C-BFB7-CD0434866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Politics, Economics, &amp; Culture</a:t>
            </a:r>
          </a:p>
        </p:txBody>
      </p:sp>
    </p:spTree>
    <p:extLst>
      <p:ext uri="{BB962C8B-B14F-4D97-AF65-F5344CB8AC3E}">
        <p14:creationId xmlns:p14="http://schemas.microsoft.com/office/powerpoint/2010/main" val="181151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82A3-3666-406E-90BF-F8745A1E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Leisure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88BC9-A1A3-4C49-9B9C-C1D5EAE5F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Leisure time meant more time for creativity, movies, and sports</a:t>
            </a:r>
          </a:p>
        </p:txBody>
      </p:sp>
      <p:pic>
        <p:nvPicPr>
          <p:cNvPr id="4" name="Shape 68">
            <a:extLst>
              <a:ext uri="{FF2B5EF4-FFF2-40B4-BE49-F238E27FC236}">
                <a16:creationId xmlns:a16="http://schemas.microsoft.com/office/drawing/2014/main" id="{907E926D-AC33-4F1B-9F98-21876A4EF200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26493" y="894357"/>
            <a:ext cx="2685705" cy="3357131"/>
          </a:xfrm>
          <a:prstGeom prst="rect">
            <a:avLst/>
          </a:prstGeom>
          <a:noFill/>
        </p:spPr>
      </p:pic>
      <p:pic>
        <p:nvPicPr>
          <p:cNvPr id="7" name="Shape 90">
            <a:extLst>
              <a:ext uri="{FF2B5EF4-FFF2-40B4-BE49-F238E27FC236}">
                <a16:creationId xmlns:a16="http://schemas.microsoft.com/office/drawing/2014/main" id="{E7B0883B-B5CC-4DFF-880C-DDE44A277EBA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62869" y="1264596"/>
            <a:ext cx="2952427" cy="2616652"/>
          </a:xfrm>
          <a:prstGeom prst="rect">
            <a:avLst/>
          </a:prstGeom>
          <a:noFill/>
        </p:spPr>
      </p:pic>
      <p:pic>
        <p:nvPicPr>
          <p:cNvPr id="6" name="Shape 93">
            <a:extLst>
              <a:ext uri="{FF2B5EF4-FFF2-40B4-BE49-F238E27FC236}">
                <a16:creationId xmlns:a16="http://schemas.microsoft.com/office/drawing/2014/main" id="{21FBDFA5-3F7B-4EC4-A3BC-084530581CB2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165967" y="476571"/>
            <a:ext cx="2519756" cy="3774917"/>
          </a:xfrm>
          <a:prstGeom prst="rect">
            <a:avLst/>
          </a:prstGeom>
          <a:noFill/>
        </p:spPr>
      </p:pic>
      <p:pic>
        <p:nvPicPr>
          <p:cNvPr id="5" name="Shape 67">
            <a:extLst>
              <a:ext uri="{FF2B5EF4-FFF2-40B4-BE49-F238E27FC236}">
                <a16:creationId xmlns:a16="http://schemas.microsoft.com/office/drawing/2014/main" id="{55D33F96-3A8A-4A07-BEA3-D33370E34974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836394" y="1347723"/>
            <a:ext cx="3219150" cy="2450398"/>
          </a:xfrm>
          <a:prstGeom prst="rect">
            <a:avLst/>
          </a:prstGeom>
          <a:noFill/>
        </p:spPr>
      </p:pic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608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8005-8B3F-4B63-9E90-D9F835CB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Harlem Renaissance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3BEF5-11EB-4894-BAE9-314850D6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1920s also saw a movement among African Americans called the Harlem Renaissance</a:t>
            </a:r>
          </a:p>
          <a:p>
            <a:endParaRPr lang="en-US" dirty="0"/>
          </a:p>
          <a:p>
            <a:r>
              <a:rPr lang="en-US" dirty="0"/>
              <a:t>In response to segregation and racism, African Americans created a social and cultural identity</a:t>
            </a:r>
          </a:p>
          <a:p>
            <a:endParaRPr lang="en-US" dirty="0"/>
          </a:p>
          <a:p>
            <a:r>
              <a:rPr lang="en-US" dirty="0"/>
              <a:t>They created art, literature, and music that still influences American culture today</a:t>
            </a:r>
          </a:p>
        </p:txBody>
      </p:sp>
    </p:spTree>
    <p:extLst>
      <p:ext uri="{BB962C8B-B14F-4D97-AF65-F5344CB8AC3E}">
        <p14:creationId xmlns:p14="http://schemas.microsoft.com/office/powerpoint/2010/main" val="83871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0">
            <a:extLst>
              <a:ext uri="{FF2B5EF4-FFF2-40B4-BE49-F238E27FC236}">
                <a16:creationId xmlns:a16="http://schemas.microsoft.com/office/drawing/2014/main" id="{52A932CC-1449-46C1-BE59-CE9ACE504D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705" y="141023"/>
            <a:ext cx="3603800" cy="269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03">
            <a:extLst>
              <a:ext uri="{FF2B5EF4-FFF2-40B4-BE49-F238E27FC236}">
                <a16:creationId xmlns:a16="http://schemas.microsoft.com/office/drawing/2014/main" id="{6F50EB29-9409-43AF-B9AD-AE09D2C42FB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387" y="3251928"/>
            <a:ext cx="2244436" cy="25946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06">
            <a:extLst>
              <a:ext uri="{FF2B5EF4-FFF2-40B4-BE49-F238E27FC236}">
                <a16:creationId xmlns:a16="http://schemas.microsoft.com/office/drawing/2014/main" id="{04CAFD87-66B8-46A0-B179-C24581260FC2}"/>
              </a:ext>
            </a:extLst>
          </p:cNvPr>
          <p:cNvSpPr txBox="1"/>
          <p:nvPr/>
        </p:nvSpPr>
        <p:spPr>
          <a:xfrm>
            <a:off x="1000081" y="5846617"/>
            <a:ext cx="2369194" cy="365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Duke Ellington</a:t>
            </a:r>
          </a:p>
        </p:txBody>
      </p:sp>
      <p:pic>
        <p:nvPicPr>
          <p:cNvPr id="5" name="Shape 101">
            <a:extLst>
              <a:ext uri="{FF2B5EF4-FFF2-40B4-BE49-F238E27FC236}">
                <a16:creationId xmlns:a16="http://schemas.microsoft.com/office/drawing/2014/main" id="{1E8F9034-69BA-43A3-9091-BDEB1577DE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162" y="3502738"/>
            <a:ext cx="3119130" cy="247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107">
            <a:extLst>
              <a:ext uri="{FF2B5EF4-FFF2-40B4-BE49-F238E27FC236}">
                <a16:creationId xmlns:a16="http://schemas.microsoft.com/office/drawing/2014/main" id="{247C4FDB-D0A7-4590-BE5B-AB2EB12A632A}"/>
              </a:ext>
            </a:extLst>
          </p:cNvPr>
          <p:cNvSpPr txBox="1"/>
          <p:nvPr/>
        </p:nvSpPr>
        <p:spPr>
          <a:xfrm>
            <a:off x="4832616" y="5889817"/>
            <a:ext cx="2244436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Louis Armstrong</a:t>
            </a:r>
          </a:p>
        </p:txBody>
      </p:sp>
      <p:pic>
        <p:nvPicPr>
          <p:cNvPr id="7" name="Shape 102">
            <a:extLst>
              <a:ext uri="{FF2B5EF4-FFF2-40B4-BE49-F238E27FC236}">
                <a16:creationId xmlns:a16="http://schemas.microsoft.com/office/drawing/2014/main" id="{0B62F63A-0865-44F5-814E-7DCEDBE1E4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89177" y="3901374"/>
            <a:ext cx="2170899" cy="247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05">
            <a:extLst>
              <a:ext uri="{FF2B5EF4-FFF2-40B4-BE49-F238E27FC236}">
                <a16:creationId xmlns:a16="http://schemas.microsoft.com/office/drawing/2014/main" id="{37AFCFC9-636F-4434-8C55-DA2E5E4BB47F}"/>
              </a:ext>
            </a:extLst>
          </p:cNvPr>
          <p:cNvSpPr txBox="1"/>
          <p:nvPr/>
        </p:nvSpPr>
        <p:spPr>
          <a:xfrm>
            <a:off x="9115176" y="6377494"/>
            <a:ext cx="2118899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Langston Hughes</a:t>
            </a:r>
          </a:p>
        </p:txBody>
      </p:sp>
      <p:pic>
        <p:nvPicPr>
          <p:cNvPr id="2050" name="Picture 2" descr="Image result for harlem renaissance">
            <a:extLst>
              <a:ext uri="{FF2B5EF4-FFF2-40B4-BE49-F238E27FC236}">
                <a16:creationId xmlns:a16="http://schemas.microsoft.com/office/drawing/2014/main" id="{12FB6D59-F54E-4762-805D-D71843FE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454" y="141023"/>
            <a:ext cx="4221647" cy="31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77A2A5-77D2-46B6-A481-578F2FDD3B3A}"/>
              </a:ext>
            </a:extLst>
          </p:cNvPr>
          <p:cNvSpPr txBox="1"/>
          <p:nvPr/>
        </p:nvSpPr>
        <p:spPr>
          <a:xfrm>
            <a:off x="6224434" y="1755201"/>
            <a:ext cx="189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Jazz Music</a:t>
            </a:r>
          </a:p>
        </p:txBody>
      </p:sp>
    </p:spTree>
    <p:extLst>
      <p:ext uri="{BB962C8B-B14F-4D97-AF65-F5344CB8AC3E}">
        <p14:creationId xmlns:p14="http://schemas.microsoft.com/office/powerpoint/2010/main" val="1985097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D311-CFDF-4883-B3A3-35645C66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 the back of your notes sheet…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A9DCB-E2C7-4961-81F0-DF9C5EB7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825625"/>
            <a:ext cx="11853644" cy="4351338"/>
          </a:xfrm>
        </p:spPr>
        <p:txBody>
          <a:bodyPr/>
          <a:lstStyle/>
          <a:p>
            <a:r>
              <a:rPr lang="en-US" dirty="0"/>
              <a:t>Categorize the listed terms into political, economic, or social factors of the 1920s</a:t>
            </a:r>
          </a:p>
          <a:p>
            <a:endParaRPr lang="en-US" dirty="0"/>
          </a:p>
          <a:p>
            <a:r>
              <a:rPr lang="en-US" dirty="0"/>
              <a:t>Choose one factor and describe how it was a cause for a different factor</a:t>
            </a:r>
          </a:p>
          <a:p>
            <a:endParaRPr lang="en-US" dirty="0"/>
          </a:p>
          <a:p>
            <a:r>
              <a:rPr lang="en-US" dirty="0"/>
              <a:t>Example: “Laissez faire economic policies resulted in consumerism because…” </a:t>
            </a:r>
          </a:p>
        </p:txBody>
      </p:sp>
    </p:spTree>
    <p:extLst>
      <p:ext uri="{BB962C8B-B14F-4D97-AF65-F5344CB8AC3E}">
        <p14:creationId xmlns:p14="http://schemas.microsoft.com/office/powerpoint/2010/main" val="257174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5741-B0B6-48C0-A3A5-1319DA35F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https://www.youtube.com/watch?v=RN7ftyZigYs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3B473-B6ED-444F-964C-3329F0C41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E939-9D56-4958-A86D-69188525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427"/>
            <a:ext cx="9661236" cy="1325563"/>
          </a:xfrm>
        </p:spPr>
        <p:txBody>
          <a:bodyPr/>
          <a:lstStyle/>
          <a:p>
            <a:pPr algn="ctr"/>
            <a:r>
              <a:rPr lang="en-US" dirty="0"/>
              <a:t>Who was President During the 1920s?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0CE06-B5BF-4BFD-B81A-364B91138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Presidents served during the 1920s</a:t>
            </a:r>
          </a:p>
          <a:p>
            <a:endParaRPr lang="en-US" dirty="0"/>
          </a:p>
          <a:p>
            <a:r>
              <a:rPr lang="en-US" dirty="0"/>
              <a:t>Warren G. Harding (1921-1923)</a:t>
            </a:r>
          </a:p>
          <a:p>
            <a:endParaRPr lang="en-US" dirty="0"/>
          </a:p>
          <a:p>
            <a:r>
              <a:rPr lang="en-US" dirty="0"/>
              <a:t>Calvin Coolidge (1923-1929)</a:t>
            </a:r>
          </a:p>
          <a:p>
            <a:endParaRPr lang="en-US" dirty="0"/>
          </a:p>
          <a:p>
            <a:r>
              <a:rPr lang="en-US" dirty="0"/>
              <a:t>Herbert Hoover (1929-1933)</a:t>
            </a:r>
          </a:p>
          <a:p>
            <a:endParaRPr lang="en-US" dirty="0"/>
          </a:p>
        </p:txBody>
      </p:sp>
      <p:pic>
        <p:nvPicPr>
          <p:cNvPr id="7" name="Shape 73">
            <a:extLst>
              <a:ext uri="{FF2B5EF4-FFF2-40B4-BE49-F238E27FC236}">
                <a16:creationId xmlns:a16="http://schemas.microsoft.com/office/drawing/2014/main" id="{1B38AFCF-7A21-4D67-926E-E5B3978F61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79831" y="236024"/>
            <a:ext cx="2298134" cy="28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2">
            <a:extLst>
              <a:ext uri="{FF2B5EF4-FFF2-40B4-BE49-F238E27FC236}">
                <a16:creationId xmlns:a16="http://schemas.microsoft.com/office/drawing/2014/main" id="{B3C2E53D-1D99-4282-BD00-F82955B3E3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4579" y="3742101"/>
            <a:ext cx="2879875" cy="28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1">
            <a:extLst>
              <a:ext uri="{FF2B5EF4-FFF2-40B4-BE49-F238E27FC236}">
                <a16:creationId xmlns:a16="http://schemas.microsoft.com/office/drawing/2014/main" id="{0FAD6D31-D249-44CE-A03C-8FB114F5E6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587773"/>
            <a:ext cx="2819125" cy="407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25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34826C-40E2-4ABE-B364-051AD2E49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1920s Politics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447E-D8FE-4F0B-A3CA-A1DF43A9A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Harding, Coolidge, and Hoover all wanted a “return to normalcy” after the conclusion of the Progressive Era and World War I</a:t>
            </a:r>
          </a:p>
          <a:p>
            <a:endParaRPr lang="en-US" dirty="0"/>
          </a:p>
          <a:p>
            <a:r>
              <a:rPr lang="en-US" dirty="0"/>
              <a:t>Their policies followed a “laissez-faire” approach that limited the size of the government, cut taxes, and instituted tariffs</a:t>
            </a:r>
          </a:p>
          <a:p>
            <a:endParaRPr lang="en-US" dirty="0"/>
          </a:p>
          <a:p>
            <a:r>
              <a:rPr lang="en-US" dirty="0"/>
              <a:t>This approach would result in a decade of economic boom that became known as the “Roaring Twenties”</a:t>
            </a:r>
          </a:p>
        </p:txBody>
      </p:sp>
    </p:spTree>
    <p:extLst>
      <p:ext uri="{BB962C8B-B14F-4D97-AF65-F5344CB8AC3E}">
        <p14:creationId xmlns:p14="http://schemas.microsoft.com/office/powerpoint/2010/main" val="2590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623A-4289-4934-9C93-1D61591E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1920s Economic Boom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9D65E-520C-4E13-92F8-86FD44D1E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1920s saw industries like automobiles, steel, and oil prosper</a:t>
            </a:r>
          </a:p>
          <a:p>
            <a:endParaRPr lang="en-US" dirty="0"/>
          </a:p>
          <a:p>
            <a:r>
              <a:rPr lang="en-US" dirty="0"/>
              <a:t>Henry Ford used the assembly line to mass produce cars</a:t>
            </a:r>
          </a:p>
          <a:p>
            <a:endParaRPr lang="en-US" dirty="0"/>
          </a:p>
          <a:p>
            <a:r>
              <a:rPr lang="en-US" dirty="0"/>
              <a:t>By 1927, there were over 15 million cars in the United States</a:t>
            </a:r>
          </a:p>
          <a:p>
            <a:endParaRPr lang="en-US" dirty="0"/>
          </a:p>
          <a:p>
            <a:r>
              <a:rPr lang="en-US" dirty="0"/>
              <a:t>The development of cars and better roads increased the number of people living in the suburbs and allowed Americans to go on “modern” vacations</a:t>
            </a:r>
          </a:p>
        </p:txBody>
      </p:sp>
    </p:spTree>
    <p:extLst>
      <p:ext uri="{BB962C8B-B14F-4D97-AF65-F5344CB8AC3E}">
        <p14:creationId xmlns:p14="http://schemas.microsoft.com/office/powerpoint/2010/main" val="32151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00">
            <a:extLst>
              <a:ext uri="{FF2B5EF4-FFF2-40B4-BE49-F238E27FC236}">
                <a16:creationId xmlns:a16="http://schemas.microsoft.com/office/drawing/2014/main" id="{D64949AD-A01D-4E7F-A422-2F68514C63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357"/>
          <a:stretch/>
        </p:blipFill>
        <p:spPr>
          <a:xfrm>
            <a:off x="8746811" y="3358742"/>
            <a:ext cx="2606989" cy="3410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3C9B2-86F9-498D-A862-E083EC4E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Consumerism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48DD-358A-472E-B722-0794ACB4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073"/>
            <a:ext cx="10515600" cy="4351338"/>
          </a:xfrm>
        </p:spPr>
        <p:txBody>
          <a:bodyPr/>
          <a:lstStyle/>
          <a:p>
            <a:r>
              <a:rPr lang="en-US" dirty="0"/>
              <a:t>The economic boom of the 1920s led to increased consumerism, or the increased production and buying of new goods like automobiles, radios, washing machines, refrigerators, etc.</a:t>
            </a:r>
          </a:p>
          <a:p>
            <a:endParaRPr lang="en-US" dirty="0"/>
          </a:p>
          <a:p>
            <a:r>
              <a:rPr lang="en-US" dirty="0"/>
              <a:t>Americans bought many of these goods on “credit,” or money that would be paid back later with interest</a:t>
            </a:r>
          </a:p>
        </p:txBody>
      </p:sp>
      <p:pic>
        <p:nvPicPr>
          <p:cNvPr id="4" name="Shape 101">
            <a:extLst>
              <a:ext uri="{FF2B5EF4-FFF2-40B4-BE49-F238E27FC236}">
                <a16:creationId xmlns:a16="http://schemas.microsoft.com/office/drawing/2014/main" id="{5F6C3147-4C0A-4229-87F4-BDB816BFBD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624" y="3982869"/>
            <a:ext cx="2958329" cy="27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2">
            <a:extLst>
              <a:ext uri="{FF2B5EF4-FFF2-40B4-BE49-F238E27FC236}">
                <a16:creationId xmlns:a16="http://schemas.microsoft.com/office/drawing/2014/main" id="{68897B36-9BAC-4033-AEC1-624F2ACAB8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584" y="4184073"/>
            <a:ext cx="3209871" cy="2152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2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2BF9-600F-41E8-B340-AF9D9AEF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Stock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DB34-5F38-4DF3-8D11-124C2075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people began purchasing stocks during the 1920s</a:t>
            </a:r>
          </a:p>
          <a:p>
            <a:endParaRPr lang="en-US" dirty="0"/>
          </a:p>
          <a:p>
            <a:r>
              <a:rPr lang="en-US" dirty="0"/>
              <a:t>A stock is a share in a corporation – if you sell the stock for more than you bought it for, you make a profit</a:t>
            </a:r>
          </a:p>
          <a:p>
            <a:endParaRPr lang="en-US" dirty="0"/>
          </a:p>
          <a:p>
            <a:r>
              <a:rPr lang="en-US" dirty="0"/>
              <a:t>Consumerism attitudes led to people buying stocks with credit – they “bought on margin,” meaning they paid off the stock purchase over time</a:t>
            </a:r>
          </a:p>
          <a:p>
            <a:endParaRPr lang="en-US" dirty="0"/>
          </a:p>
          <a:p>
            <a:r>
              <a:rPr lang="en-US" dirty="0"/>
              <a:t>Overall, Americans during the 1920s had a “buy now, pay later” mentality</a:t>
            </a:r>
          </a:p>
        </p:txBody>
      </p:sp>
    </p:spTree>
    <p:extLst>
      <p:ext uri="{BB962C8B-B14F-4D97-AF65-F5344CB8AC3E}">
        <p14:creationId xmlns:p14="http://schemas.microsoft.com/office/powerpoint/2010/main" val="31186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36302-9933-46F6-8D61-B0CE1518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1920s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C555-5431-42C8-AB39-22C952A2B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culture drastically shifted during the 1920s, resulting in a clash between traditional beliefs and modern ideas</a:t>
            </a:r>
          </a:p>
        </p:txBody>
      </p:sp>
    </p:spTree>
    <p:extLst>
      <p:ext uri="{BB962C8B-B14F-4D97-AF65-F5344CB8AC3E}">
        <p14:creationId xmlns:p14="http://schemas.microsoft.com/office/powerpoint/2010/main" val="250412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F0D-65FC-4B0C-A585-8B651432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Scopes “Monkey” Trial (1925)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B812-FFD8-4ABB-A634-DAF42A82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Tennessee passed a law called the Butler Act that made it illegal for public school teachers to teach evolution</a:t>
            </a:r>
          </a:p>
          <a:p>
            <a:endParaRPr lang="en-US" dirty="0"/>
          </a:p>
          <a:p>
            <a:r>
              <a:rPr lang="en-US" dirty="0"/>
              <a:t>A teacher named John Scopes decided to teach the theory of Darwin’s Evolution</a:t>
            </a:r>
          </a:p>
          <a:p>
            <a:endParaRPr lang="en-US" dirty="0"/>
          </a:p>
          <a:p>
            <a:r>
              <a:rPr lang="en-US" dirty="0"/>
              <a:t>He was arrested, found guilty, and charged a fine of $100</a:t>
            </a:r>
          </a:p>
          <a:p>
            <a:endParaRPr lang="en-US" dirty="0"/>
          </a:p>
          <a:p>
            <a:r>
              <a:rPr lang="en-US" dirty="0"/>
              <a:t>The trial showed the clash between religious fundamentalism (traditional beliefs) and modern scientific theory</a:t>
            </a:r>
          </a:p>
        </p:txBody>
      </p:sp>
    </p:spTree>
    <p:extLst>
      <p:ext uri="{BB962C8B-B14F-4D97-AF65-F5344CB8AC3E}">
        <p14:creationId xmlns:p14="http://schemas.microsoft.com/office/powerpoint/2010/main" val="8322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7DE53-BB04-40C4-8E59-E63E71CDC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63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Leisure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BD054-1F79-49C4-ADC9-C07CBA8B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1690688"/>
            <a:ext cx="10941908" cy="5006673"/>
          </a:xfrm>
        </p:spPr>
        <p:txBody>
          <a:bodyPr>
            <a:normAutofit/>
          </a:bodyPr>
          <a:lstStyle/>
          <a:p>
            <a:r>
              <a:rPr lang="en-US" dirty="0"/>
              <a:t>Americans living in cities had more free time during the 1920s than ever before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r>
              <a:rPr lang="en-US" dirty="0"/>
              <a:t>New consumer goods made life easier – household chores could be done more quickly </a:t>
            </a:r>
          </a:p>
          <a:p>
            <a:endParaRPr lang="en-US" dirty="0"/>
          </a:p>
          <a:p>
            <a:r>
              <a:rPr lang="en-US" dirty="0"/>
              <a:t>Factory jobs had set hours that had now been limited to 8 hours/day thanks to the Progressive Era</a:t>
            </a:r>
          </a:p>
        </p:txBody>
      </p:sp>
    </p:spTree>
    <p:extLst>
      <p:ext uri="{BB962C8B-B14F-4D97-AF65-F5344CB8AC3E}">
        <p14:creationId xmlns:p14="http://schemas.microsoft.com/office/powerpoint/2010/main" val="385397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572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1920s</vt:lpstr>
      <vt:lpstr>Who was President During the 1920s?</vt:lpstr>
      <vt:lpstr>1920s Politics</vt:lpstr>
      <vt:lpstr>1920s Economic Boom</vt:lpstr>
      <vt:lpstr>Consumerism</vt:lpstr>
      <vt:lpstr>The Stock Market</vt:lpstr>
      <vt:lpstr>1920s Culture</vt:lpstr>
      <vt:lpstr>The Scopes “Monkey” Trial (1925)</vt:lpstr>
      <vt:lpstr>Leisure Time</vt:lpstr>
      <vt:lpstr>Leisure Time</vt:lpstr>
      <vt:lpstr>The Harlem Renaissance</vt:lpstr>
      <vt:lpstr>PowerPoint Presentation</vt:lpstr>
      <vt:lpstr>On the back of your notes sheet…</vt:lpstr>
      <vt:lpstr>https://www.youtube.com/watch?v=RN7ftyZigYs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1920s</dc:title>
  <dc:creator>Joshua Fitzgibbons</dc:creator>
  <cp:lastModifiedBy>Joshua Fitzgibbons</cp:lastModifiedBy>
  <cp:revision>4</cp:revision>
  <dcterms:created xsi:type="dcterms:W3CDTF">2019-03-10T21:33:35Z</dcterms:created>
  <dcterms:modified xsi:type="dcterms:W3CDTF">2020-03-01T15:05:06Z</dcterms:modified>
</cp:coreProperties>
</file>