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9" r:id="rId10"/>
    <p:sldId id="271" r:id="rId11"/>
    <p:sldId id="270" r:id="rId12"/>
    <p:sldId id="273" r:id="rId13"/>
    <p:sldId id="274" r:id="rId14"/>
    <p:sldId id="276" r:id="rId15"/>
    <p:sldId id="279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8A8BA-C27E-4120-9002-ADB1DA44A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3AF691-3740-470A-A6E6-E30B43CDC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90487-361C-49A2-8F05-E51661616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96B4-F84D-4374-8180-6E8E00979C60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2E4E4-99F4-4037-BBB6-09D83206E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A67B5-2C22-47B5-8593-2F5AA61CF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0EA4-3967-47D6-8559-6879C06E7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50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2384-EAE9-4E3A-A700-BBAC6D879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2EFAEB-B111-4F0E-8E0E-8B934CDFB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39297-A15A-4E87-B588-3BEA02401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96B4-F84D-4374-8180-6E8E00979C60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C14A5-EBF3-40F7-9691-1EC3054E5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77CE1-8EC0-47E3-9D39-8AEFBA4A1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0EA4-3967-47D6-8559-6879C06E7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96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951BE3-18DE-4696-A561-1223AAA3A4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DFBF-97B2-47DC-956D-F2EE9A63D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EEA5F-1168-4C65-8CA2-CDB76AE3C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96B4-F84D-4374-8180-6E8E00979C60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76168-B6EF-48F3-BCC1-928C8B298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3D6D9-EBE8-4210-B0EB-FF663799D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0EA4-3967-47D6-8559-6879C06E7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65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74F1A-1BB0-4A7C-977F-CDDEA2693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3A1FA-BC71-4298-AC51-DDDA6EB4D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77E0F-A7D6-469B-8A3D-4720E5E76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96B4-F84D-4374-8180-6E8E00979C60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8B794-D54C-42CE-93CC-2C9274A77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3D096-30A0-4245-8F30-1F4EACD0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0EA4-3967-47D6-8559-6879C06E7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14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DBCFC-0F10-42AE-98A2-355620301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51397-CD17-441D-A511-7C1CA4619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35FA1-C245-4FFC-8556-BD38B0C7F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96B4-F84D-4374-8180-6E8E00979C60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1C0DC-24A9-44A9-8FA2-7CB69AE82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AD83D-F376-4DB5-8557-E56A3E363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0EA4-3967-47D6-8559-6879C06E7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1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6C33A-A094-4418-AA5A-01B28367F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4A688-1F1C-4FB6-8D78-5671B43594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5DD99-6B18-43B0-AFC0-F7282FFDE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33E694-5D31-42B1-A5F1-FB600F825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96B4-F84D-4374-8180-6E8E00979C60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9ADB29-8DF4-41E8-AC06-CF72C74D6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BC376B-751D-408B-BF51-FD15B1CCC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0EA4-3967-47D6-8559-6879C06E7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7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B7453-3FD2-46B2-910A-27A0955F3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8D43D-1540-471A-ADFE-546E6C9BF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3E2DD0-07E9-46F8-97C1-38FF2B1A6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572CE1-5580-416D-A885-5A97A7455F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2D8B55-9EA3-4D56-9D6A-115A403205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9A7C37-0634-4A3F-A70C-4BD940D13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96B4-F84D-4374-8180-6E8E00979C60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5E2DAC-ABF8-43E9-9CB3-68D75DFDD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A28C82-AE88-4C29-8897-9D29A227E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0EA4-3967-47D6-8559-6879C06E7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1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91026-4B2E-40E9-8B6F-F5AC7737A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288662-ABF7-4BEC-8939-14E161856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96B4-F84D-4374-8180-6E8E00979C60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991B79-93C1-4F38-AD12-B260128C1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FAB005-7442-4448-B7F3-E87458432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0EA4-3967-47D6-8559-6879C06E7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7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1D3918-F7E9-4B9D-89FD-43BA18C53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96B4-F84D-4374-8180-6E8E00979C60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FB1BB-305B-4B68-B1DA-B625F5572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01CA8-3899-4090-B55F-34DE20E23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0EA4-3967-47D6-8559-6879C06E7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9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F0C4D-C7A9-4368-B882-7EB64A517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4F1C2-D41D-46A7-AB88-5863FCEFB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799B49-7E7F-495F-A043-1DF9C9248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9E15BD-3965-47E3-979F-9C204E38F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96B4-F84D-4374-8180-6E8E00979C60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70AAE-B4CB-4751-9853-FC75A7167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A3806-28DA-40F6-9596-BA1B8EA25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0EA4-3967-47D6-8559-6879C06E7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7F13B-0E9E-4D90-B88B-6DA52FA14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3C88CE-05B9-4442-8566-CF03AEEB9C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0B1FE-EFA6-4082-AB93-69C006799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E4AE84-FB37-4DB9-93B6-17F060234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96B4-F84D-4374-8180-6E8E00979C60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50BA8-D748-499B-A931-D57C68E25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316785-26D2-4245-8BD7-EAE6ADB87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0EA4-3967-47D6-8559-6879C06E7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0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6C0CB8-1EA7-475E-A4F1-E0A4E6E73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888C2-74BF-4E7E-8C40-17997D8D3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D117D-CC66-4405-9188-3B7B92489D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896B4-F84D-4374-8180-6E8E00979C60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B7926-47EA-41DC-8B38-67E7F6810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3C434-78AD-4264-B9BA-934F3AED4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30EA4-3967-47D6-8559-6879C06E7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6B6FF-CAF6-45D5-9FB8-A82DACB4B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3" y="4385066"/>
            <a:ext cx="10694902" cy="131764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Unit 1: Colonial Foundations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796EE5-9874-430A-86E1-F03AA8751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5702709"/>
            <a:ext cx="10694903" cy="52110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1607-1763</a:t>
            </a:r>
            <a:endParaRPr lang="en-US"/>
          </a:p>
        </p:txBody>
      </p:sp>
      <p:pic>
        <p:nvPicPr>
          <p:cNvPr id="4" name="Picture 6" descr="A couple of people that are standing in front of a tree&#10;&#10;Description generated with high confidence">
            <a:extLst>
              <a:ext uri="{FF2B5EF4-FFF2-40B4-BE49-F238E27FC236}">
                <a16:creationId xmlns:a16="http://schemas.microsoft.com/office/drawing/2014/main" id="{185D2E69-DBA6-4FB8-ABA7-B3A6C66367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65" b="17464"/>
          <a:stretch/>
        </p:blipFill>
        <p:spPr>
          <a:xfrm>
            <a:off x="20" y="10"/>
            <a:ext cx="12191980" cy="42421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034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0DCAA276-FB68-4580-BC59-8D37817FE1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A11503-E452-4F6E-AB28-5981041DCF07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300" b="1" spc="-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Christopher Columbus' "discovery" of the New World sets the stage for European colonization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386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38CE2-AB03-4B8C-A7ED-96AD23108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Spain in the New World – CONQUEST!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679C5-A9C3-463D-BBBB-86208B265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Conquest is taking over a place with the use of military force</a:t>
            </a:r>
          </a:p>
          <a:p>
            <a:endParaRPr lang="en-US" dirty="0"/>
          </a:p>
          <a:p>
            <a:r>
              <a:rPr lang="en-US" dirty="0"/>
              <a:t>The goal of conquest is to acquire natural resources and wealth</a:t>
            </a:r>
          </a:p>
          <a:p>
            <a:endParaRPr lang="en-US" dirty="0"/>
          </a:p>
          <a:p>
            <a:r>
              <a:rPr lang="en-US" dirty="0"/>
              <a:t>The people who live in the place being conquered are often captured and enslaved or killed</a:t>
            </a:r>
          </a:p>
        </p:txBody>
      </p:sp>
    </p:spTree>
    <p:extLst>
      <p:ext uri="{BB962C8B-B14F-4D97-AF65-F5344CB8AC3E}">
        <p14:creationId xmlns:p14="http://schemas.microsoft.com/office/powerpoint/2010/main" val="158307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F5CC95-9179-4494-BB9F-5643AF47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Spain became obsessed with acquiring </a:t>
            </a:r>
            <a:r>
              <a:rPr 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gold </a:t>
            </a: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from the </a:t>
            </a:r>
            <a:r>
              <a:rPr 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Native Americans </a:t>
            </a: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who lived in the Americas</a:t>
            </a:r>
          </a:p>
        </p:txBody>
      </p:sp>
      <p:pic>
        <p:nvPicPr>
          <p:cNvPr id="5" name="Picture 4" descr="A picture containing wall, indoor, appliance, metal&#10;&#10;Description generated with very high confidence">
            <a:extLst>
              <a:ext uri="{FF2B5EF4-FFF2-40B4-BE49-F238E27FC236}">
                <a16:creationId xmlns:a16="http://schemas.microsoft.com/office/drawing/2014/main" id="{CB1C916A-11B3-4EFB-9D59-2EE6E76BB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600" y="533400"/>
            <a:ext cx="3179763" cy="3594100"/>
          </a:xfrm>
          <a:prstGeom prst="rect">
            <a:avLst/>
          </a:prstGeom>
        </p:spPr>
      </p:pic>
      <p:pic>
        <p:nvPicPr>
          <p:cNvPr id="6" name="Picture 8" descr="A close up of a coin&#10;&#10;Description generated with very high confidence">
            <a:extLst>
              <a:ext uri="{FF2B5EF4-FFF2-40B4-BE49-F238E27FC236}">
                <a16:creationId xmlns:a16="http://schemas.microsoft.com/office/drawing/2014/main" id="{27DB98E2-2843-4052-A98C-C077560FB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7913" y="3695700"/>
            <a:ext cx="2725738" cy="263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29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0A3BF-6935-4706-8EF9-7202DF87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4871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Spanish </a:t>
            </a:r>
            <a:r>
              <a:rPr lang="en-US" sz="3000" b="1" dirty="0"/>
              <a:t>Conquistadors </a:t>
            </a:r>
            <a:r>
              <a:rPr lang="en-US" sz="3000" dirty="0"/>
              <a:t>went to the New World looking for ‘God, Gold, &amp; Glory’</a:t>
            </a:r>
          </a:p>
        </p:txBody>
      </p:sp>
      <p:pic>
        <p:nvPicPr>
          <p:cNvPr id="4" name="Picture 5" descr="A person wearing a hat&#10;&#10;Description generated with very high confidence">
            <a:extLst>
              <a:ext uri="{FF2B5EF4-FFF2-40B4-BE49-F238E27FC236}">
                <a16:creationId xmlns:a16="http://schemas.microsoft.com/office/drawing/2014/main" id="{4172ED03-2592-4D65-9570-6B6C2FA7F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6" y="794871"/>
            <a:ext cx="2743200" cy="3464653"/>
          </a:xfrm>
          <a:prstGeom prst="rect">
            <a:avLst/>
          </a:prstGeom>
        </p:spPr>
      </p:pic>
      <p:pic>
        <p:nvPicPr>
          <p:cNvPr id="5" name="Picture 7" descr="A picture containing outdoor, building&#10;&#10;Description generated with high confidence">
            <a:extLst>
              <a:ext uri="{FF2B5EF4-FFF2-40B4-BE49-F238E27FC236}">
                <a16:creationId xmlns:a16="http://schemas.microsoft.com/office/drawing/2014/main" id="{61C3B043-B9CE-495B-81F7-5C623CF57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406" y="1143993"/>
            <a:ext cx="3933825" cy="254199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A9B6B3-5251-4E78-BC20-AD8846A06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200" y="4354206"/>
            <a:ext cx="4679576" cy="931982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Hernan Cortes conquered the Aztec Empire</a:t>
            </a:r>
            <a:endParaRPr lang="en-US" dirty="0"/>
          </a:p>
        </p:txBody>
      </p:sp>
      <p:pic>
        <p:nvPicPr>
          <p:cNvPr id="7" name="Picture 9" descr="A person wearing a hat&#10;&#10;Description generated with very high confidence">
            <a:extLst>
              <a:ext uri="{FF2B5EF4-FFF2-40B4-BE49-F238E27FC236}">
                <a16:creationId xmlns:a16="http://schemas.microsoft.com/office/drawing/2014/main" id="{C95F526E-CF68-49DE-A5FD-F3E2EF967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820" y="3347659"/>
            <a:ext cx="2641060" cy="3392521"/>
          </a:xfrm>
          <a:prstGeom prst="rect">
            <a:avLst/>
          </a:prstGeom>
        </p:spPr>
      </p:pic>
      <p:pic>
        <p:nvPicPr>
          <p:cNvPr id="8" name="Picture 11" descr="A vintage photo of a person&#10;&#10;Description generated with very high confidence">
            <a:extLst>
              <a:ext uri="{FF2B5EF4-FFF2-40B4-BE49-F238E27FC236}">
                <a16:creationId xmlns:a16="http://schemas.microsoft.com/office/drawing/2014/main" id="{C17DF614-35E4-44E3-AD70-78FF755E9F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0144" y="3347659"/>
            <a:ext cx="2743200" cy="3392521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467C2DD-44E0-4B58-B373-CB1694C402D5}"/>
              </a:ext>
            </a:extLst>
          </p:cNvPr>
          <p:cNvSpPr txBox="1">
            <a:spLocks/>
          </p:cNvSpPr>
          <p:nvPr/>
        </p:nvSpPr>
        <p:spPr>
          <a:xfrm>
            <a:off x="7207624" y="1927076"/>
            <a:ext cx="4915720" cy="1501924"/>
          </a:xfrm>
          <a:prstGeom prst="rect">
            <a:avLst/>
          </a:prstGeom>
        </p:spPr>
        <p:txBody>
          <a:bodyPr vert="horz" lIns="0" tIns="45720" rIns="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cs typeface="Calibri"/>
              </a:rPr>
              <a:t>Francisco Pizzaro captured and killed Atahualpa, the Incan emperor &amp; conquered the Incan Empire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98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9A0D1-14EC-42B9-A2B3-FBA032973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sz="4100">
                <a:cs typeface="Calibri Light"/>
              </a:rPr>
              <a:t>How did Spain conquer the Native Americans?</a:t>
            </a:r>
            <a:endParaRPr lang="en-US" sz="4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AC55F-C28A-49A0-9E87-B61ED7AC3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 vert="horz" lIns="0" tIns="45720" rIns="0" bIns="45720" rtlCol="0" anchor="t"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en-US" dirty="0">
                <a:cs typeface="Calibri"/>
              </a:rPr>
              <a:t>Better weapons – steel and firearms</a:t>
            </a:r>
          </a:p>
          <a:p>
            <a:pPr marL="457200" indent="-457200">
              <a:buAutoNum type="arabicPeriod"/>
            </a:pPr>
            <a:endParaRPr lang="en-US" dirty="0">
              <a:cs typeface="Calibri"/>
            </a:endParaRPr>
          </a:p>
          <a:p>
            <a:pPr marL="457200" indent="-457200">
              <a:buAutoNum type="arabicPeriod"/>
            </a:pPr>
            <a:r>
              <a:rPr lang="en-US" dirty="0">
                <a:cs typeface="Calibri"/>
              </a:rPr>
              <a:t>Native American allies – many Native Americans opposed the Incan and Aztec Empires</a:t>
            </a:r>
          </a:p>
          <a:p>
            <a:pPr marL="457200" indent="-457200">
              <a:buAutoNum type="arabicPeriod"/>
            </a:pPr>
            <a:endParaRPr lang="en-US" dirty="0">
              <a:cs typeface="Calibri"/>
            </a:endParaRPr>
          </a:p>
          <a:p>
            <a:pPr marL="457200" indent="-457200">
              <a:buAutoNum type="arabicPeriod"/>
            </a:pPr>
            <a:r>
              <a:rPr lang="en-US" dirty="0">
                <a:cs typeface="Calibri"/>
              </a:rPr>
              <a:t>Diseases – illnesses that the Spanish were used to devastated Native American populations</a:t>
            </a:r>
          </a:p>
        </p:txBody>
      </p:sp>
    </p:spTree>
    <p:extLst>
      <p:ext uri="{BB962C8B-B14F-4D97-AF65-F5344CB8AC3E}">
        <p14:creationId xmlns:p14="http://schemas.microsoft.com/office/powerpoint/2010/main" val="255935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A0AF-D922-475A-A2C0-AECDB1A76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English Colonization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0AF95-4BE0-4FDB-BF16-B5153F6F5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282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While Spain colonized South and Central America, England colonized the east coast of North America</a:t>
            </a:r>
          </a:p>
          <a:p>
            <a:endParaRPr lang="en-US" dirty="0"/>
          </a:p>
          <a:p>
            <a:r>
              <a:rPr lang="en-US" dirty="0"/>
              <a:t>The first successful English colony in North America was Jamestown, located in Virginia</a:t>
            </a:r>
          </a:p>
          <a:p>
            <a:endParaRPr lang="en-US" dirty="0"/>
          </a:p>
          <a:p>
            <a:r>
              <a:rPr lang="en-US" dirty="0"/>
              <a:t>Here, the colonists relied on assistance from local Native Americans and the cash crop tobacco</a:t>
            </a:r>
          </a:p>
          <a:p>
            <a:endParaRPr lang="en-US" dirty="0"/>
          </a:p>
          <a:p>
            <a:r>
              <a:rPr lang="en-US" dirty="0"/>
              <a:t>Eventually, England would colonize the entire east coast and establish the 13 British colonies</a:t>
            </a:r>
          </a:p>
        </p:txBody>
      </p:sp>
    </p:spTree>
    <p:extLst>
      <p:ext uri="{BB962C8B-B14F-4D97-AF65-F5344CB8AC3E}">
        <p14:creationId xmlns:p14="http://schemas.microsoft.com/office/powerpoint/2010/main" val="370150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13 original colonies">
            <a:extLst>
              <a:ext uri="{FF2B5EF4-FFF2-40B4-BE49-F238E27FC236}">
                <a16:creationId xmlns:a16="http://schemas.microsoft.com/office/drawing/2014/main" id="{57617FB6-58CC-4C87-A6A4-384B41A41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4193" y="643466"/>
            <a:ext cx="9843614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790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B96AD-4CE5-4628-9395-F0B32A432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033" y="14095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Unit 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6F754-089A-40B3-8A39-450E32AA6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1" y="1684039"/>
            <a:ext cx="11480144" cy="459287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Why did Europeans move to the New World?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happens when two completely different cultures (Europeans and Native Americans) meet?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did geography affect the American colonies?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democracy? Why did democracy develop in the American colonies?</a:t>
            </a:r>
          </a:p>
        </p:txBody>
      </p:sp>
    </p:spTree>
    <p:extLst>
      <p:ext uri="{BB962C8B-B14F-4D97-AF65-F5344CB8AC3E}">
        <p14:creationId xmlns:p14="http://schemas.microsoft.com/office/powerpoint/2010/main" val="296209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046F5-AC9C-4573-A873-431EC856F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23742-9EBC-4BE6-A3B2-4A237A5B8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Define the term “colony”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Define the term “mercantilism” and explain why a nation like England would want to create a colony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Explain why Spain colonized the Americas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48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0E22B-B83E-441B-A342-3E74035FE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Brain Dump – What is a Colony?</a:t>
            </a:r>
            <a:br>
              <a:rPr lang="en-US" dirty="0"/>
            </a:br>
            <a:r>
              <a:rPr lang="en-US" dirty="0"/>
              <a:t>Why make one? Examples of colonies?</a:t>
            </a:r>
          </a:p>
        </p:txBody>
      </p:sp>
    </p:spTree>
    <p:extLst>
      <p:ext uri="{BB962C8B-B14F-4D97-AF65-F5344CB8AC3E}">
        <p14:creationId xmlns:p14="http://schemas.microsoft.com/office/powerpoint/2010/main" val="1210649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CB7E2-B259-439F-930E-EEE40B634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colony?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F1406-3FD8-48BE-B2B1-76F2F1C7A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colony is an area settled by immigrants that continues to be ruled by the “mother country”</a:t>
            </a:r>
          </a:p>
        </p:txBody>
      </p:sp>
    </p:spTree>
    <p:extLst>
      <p:ext uri="{BB962C8B-B14F-4D97-AF65-F5344CB8AC3E}">
        <p14:creationId xmlns:p14="http://schemas.microsoft.com/office/powerpoint/2010/main" val="251634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eserted island">
            <a:extLst>
              <a:ext uri="{FF2B5EF4-FFF2-40B4-BE49-F238E27FC236}">
                <a16:creationId xmlns:a16="http://schemas.microsoft.com/office/drawing/2014/main" id="{FA4F45BF-89E6-428A-A980-D80AF677E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tick figure">
            <a:extLst>
              <a:ext uri="{FF2B5EF4-FFF2-40B4-BE49-F238E27FC236}">
                <a16:creationId xmlns:a16="http://schemas.microsoft.com/office/drawing/2014/main" id="{A148C291-1ABD-41A4-8143-26E567F5D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0" t="2577" r="29156" b="6241"/>
          <a:stretch/>
        </p:blipFill>
        <p:spPr bwMode="auto">
          <a:xfrm>
            <a:off x="3987964" y="2383339"/>
            <a:ext cx="526070" cy="125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stick figure">
            <a:extLst>
              <a:ext uri="{FF2B5EF4-FFF2-40B4-BE49-F238E27FC236}">
                <a16:creationId xmlns:a16="http://schemas.microsoft.com/office/drawing/2014/main" id="{3F62AA65-E4B6-4B22-A1E1-2BFB53A4C0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0" t="2577" r="29156" b="6241"/>
          <a:stretch/>
        </p:blipFill>
        <p:spPr bwMode="auto">
          <a:xfrm>
            <a:off x="4571316" y="2383338"/>
            <a:ext cx="526070" cy="125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stick figure">
            <a:extLst>
              <a:ext uri="{FF2B5EF4-FFF2-40B4-BE49-F238E27FC236}">
                <a16:creationId xmlns:a16="http://schemas.microsoft.com/office/drawing/2014/main" id="{2FCDECDD-0B33-4382-BF86-5870EC015C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0" t="2577" r="29156" b="6241"/>
          <a:stretch/>
        </p:blipFill>
        <p:spPr bwMode="auto">
          <a:xfrm>
            <a:off x="5154668" y="2383338"/>
            <a:ext cx="526070" cy="125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rump">
            <a:extLst>
              <a:ext uri="{FF2B5EF4-FFF2-40B4-BE49-F238E27FC236}">
                <a16:creationId xmlns:a16="http://schemas.microsoft.com/office/drawing/2014/main" id="{31CEB3CB-0297-47CD-91D8-7FB6BF4A4E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r="37409"/>
          <a:stretch/>
        </p:blipFill>
        <p:spPr bwMode="auto">
          <a:xfrm flipH="1">
            <a:off x="10093796" y="1126776"/>
            <a:ext cx="1987477" cy="207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21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 result for money">
            <a:extLst>
              <a:ext uri="{FF2B5EF4-FFF2-40B4-BE49-F238E27FC236}">
                <a16:creationId xmlns:a16="http://schemas.microsoft.com/office/drawing/2014/main" id="{F2F7205A-91B3-4E36-9ADA-1DB889ADD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0" b="447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AF374-D9C9-446F-926A-A708C574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Why establish a colony?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86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6F9A4-89C3-4104-8817-12EBF7E96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Mercantilism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194B6-143C-4508-90D9-385900010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Mercantilism is an economic theory that stresses </a:t>
            </a:r>
            <a:r>
              <a:rPr lang="en-US" b="1" dirty="0"/>
              <a:t>profitable trade </a:t>
            </a:r>
            <a:r>
              <a:rPr lang="en-US" dirty="0"/>
              <a:t>as the method for accumulating </a:t>
            </a:r>
            <a:r>
              <a:rPr lang="en-US" b="1" dirty="0"/>
              <a:t>wealth (money)</a:t>
            </a:r>
          </a:p>
          <a:p>
            <a:endParaRPr lang="en-US" dirty="0"/>
          </a:p>
          <a:p>
            <a:r>
              <a:rPr lang="en-US" dirty="0"/>
              <a:t>For trade to be profitable, a country’s </a:t>
            </a:r>
            <a:r>
              <a:rPr lang="en-US" b="1" dirty="0"/>
              <a:t>exports</a:t>
            </a:r>
            <a:r>
              <a:rPr lang="en-US" dirty="0"/>
              <a:t> must be greater than its </a:t>
            </a:r>
            <a:r>
              <a:rPr lang="en-US" b="1" dirty="0"/>
              <a:t>imports</a:t>
            </a:r>
            <a:r>
              <a:rPr lang="en-US" dirty="0"/>
              <a:t> – this is </a:t>
            </a:r>
            <a:r>
              <a:rPr lang="en-US" b="1" dirty="0"/>
              <a:t>favorable </a:t>
            </a:r>
            <a:r>
              <a:rPr lang="en-US" dirty="0"/>
              <a:t>for the mother country</a:t>
            </a:r>
          </a:p>
          <a:p>
            <a:endParaRPr lang="en-US" dirty="0"/>
          </a:p>
          <a:p>
            <a:r>
              <a:rPr lang="en-US" dirty="0"/>
              <a:t>The best way to achieve this was for a nation to establish a colony that it could trade with</a:t>
            </a:r>
          </a:p>
        </p:txBody>
      </p:sp>
    </p:spTree>
    <p:extLst>
      <p:ext uri="{BB962C8B-B14F-4D97-AF65-F5344CB8AC3E}">
        <p14:creationId xmlns:p14="http://schemas.microsoft.com/office/powerpoint/2010/main" val="105513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2918C4B7-F9FF-4FC5-8766-F8B6B16DB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11" b="18732"/>
          <a:stretch/>
        </p:blipFill>
        <p:spPr>
          <a:xfrm>
            <a:off x="1632210" y="905933"/>
            <a:ext cx="8959584" cy="5039728"/>
          </a:xfrm>
          <a:prstGeom prst="rect">
            <a:avLst/>
          </a:prstGeom>
        </p:spPr>
      </p:pic>
      <p:pic>
        <p:nvPicPr>
          <p:cNvPr id="6" name="Picture 6" descr="A pile of rocks&#10;&#10;Description generated with very high confidence">
            <a:extLst>
              <a:ext uri="{FF2B5EF4-FFF2-40B4-BE49-F238E27FC236}">
                <a16:creationId xmlns:a16="http://schemas.microsoft.com/office/drawing/2014/main" id="{654C0DF7-6C66-4627-8B26-1F32ECBC2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075" y="4665245"/>
            <a:ext cx="2743200" cy="2061411"/>
          </a:xfrm>
          <a:prstGeom prst="rect">
            <a:avLst/>
          </a:prstGeom>
        </p:spPr>
      </p:pic>
      <p:pic>
        <p:nvPicPr>
          <p:cNvPr id="8" name="Picture 9" descr="A yellow chair&#10;&#10;Description generated with high confidence">
            <a:extLst>
              <a:ext uri="{FF2B5EF4-FFF2-40B4-BE49-F238E27FC236}">
                <a16:creationId xmlns:a16="http://schemas.microsoft.com/office/drawing/2014/main" id="{20299520-E2BD-4E74-8E19-35A4A68F8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4713" y="4276725"/>
            <a:ext cx="1876425" cy="2505075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E694CAFE-2F09-47BF-A8E4-2FDE8FD5AC14}"/>
              </a:ext>
            </a:extLst>
          </p:cNvPr>
          <p:cNvSpPr/>
          <p:nvPr/>
        </p:nvSpPr>
        <p:spPr>
          <a:xfrm>
            <a:off x="5521071" y="5272659"/>
            <a:ext cx="1549908" cy="608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34558B-2A0C-4718-8701-EF2BEC1EC60B}"/>
              </a:ext>
            </a:extLst>
          </p:cNvPr>
          <p:cNvSpPr txBox="1"/>
          <p:nvPr/>
        </p:nvSpPr>
        <p:spPr>
          <a:xfrm>
            <a:off x="2505075" y="4562475"/>
            <a:ext cx="274320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Raw Material</a:t>
            </a:r>
            <a:endParaRPr lang="en-US" sz="24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8F37E4-0C80-451E-A08C-E4CD4547B339}"/>
              </a:ext>
            </a:extLst>
          </p:cNvPr>
          <p:cNvSpPr txBox="1"/>
          <p:nvPr/>
        </p:nvSpPr>
        <p:spPr>
          <a:xfrm>
            <a:off x="7439025" y="5419725"/>
            <a:ext cx="274320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Finished Product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139F64B-C905-4247-9C84-DE5115879BEC}"/>
              </a:ext>
            </a:extLst>
          </p:cNvPr>
          <p:cNvSpPr/>
          <p:nvPr/>
        </p:nvSpPr>
        <p:spPr>
          <a:xfrm rot="9600000">
            <a:off x="3515123" y="1389661"/>
            <a:ext cx="2902458" cy="294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D90AD3E4-6A63-4D82-8D33-75D4468A2888}"/>
              </a:ext>
            </a:extLst>
          </p:cNvPr>
          <p:cNvSpPr/>
          <p:nvPr/>
        </p:nvSpPr>
        <p:spPr>
          <a:xfrm rot="-1320000">
            <a:off x="3657998" y="1703986"/>
            <a:ext cx="2902458" cy="294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1DB5D5-D151-4C23-A5A1-CDFB1FEAA258}"/>
              </a:ext>
            </a:extLst>
          </p:cNvPr>
          <p:cNvSpPr txBox="1"/>
          <p:nvPr/>
        </p:nvSpPr>
        <p:spPr>
          <a:xfrm rot="20220000">
            <a:off x="3638550" y="193357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Raw Materials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40D8B6-388E-4D8F-8078-35D26A76D1C8}"/>
              </a:ext>
            </a:extLst>
          </p:cNvPr>
          <p:cNvSpPr txBox="1"/>
          <p:nvPr/>
        </p:nvSpPr>
        <p:spPr>
          <a:xfrm rot="-1080000">
            <a:off x="3733800" y="111442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Finished Products</a:t>
            </a:r>
            <a:endParaRPr lang="en-US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DD113C-BD22-4FFA-9E42-3B394D6BC318}"/>
              </a:ext>
            </a:extLst>
          </p:cNvPr>
          <p:cNvSpPr txBox="1"/>
          <p:nvPr/>
        </p:nvSpPr>
        <p:spPr>
          <a:xfrm>
            <a:off x="2505075" y="4900125"/>
            <a:ext cx="2743200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$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78DAF4-FAEA-4D2E-AB9D-45618DA10741}"/>
              </a:ext>
            </a:extLst>
          </p:cNvPr>
          <p:cNvSpPr txBox="1"/>
          <p:nvPr/>
        </p:nvSpPr>
        <p:spPr>
          <a:xfrm>
            <a:off x="7343775" y="5778955"/>
            <a:ext cx="2743200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$$$</a:t>
            </a:r>
          </a:p>
        </p:txBody>
      </p:sp>
    </p:spTree>
    <p:extLst>
      <p:ext uri="{BB962C8B-B14F-4D97-AF65-F5344CB8AC3E}">
        <p14:creationId xmlns:p14="http://schemas.microsoft.com/office/powerpoint/2010/main" val="359721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6" grpId="0" animBg="1"/>
      <p:bldP spid="18" grpId="0" animBg="1"/>
      <p:bldP spid="19" grpId="0"/>
      <p:bldP spid="20" grpId="0"/>
      <p:bldP spid="21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415</Words>
  <Application>Microsoft Office PowerPoint</Application>
  <PresentationFormat>Widescreen</PresentationFormat>
  <Paragraphs>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Unit 1: Colonial Foundations</vt:lpstr>
      <vt:lpstr>Unit Essential Questions</vt:lpstr>
      <vt:lpstr>Today’s Learning Objectives</vt:lpstr>
      <vt:lpstr>Brain Dump – What is a Colony? Why make one? Examples of colonies?</vt:lpstr>
      <vt:lpstr>What is a colony?</vt:lpstr>
      <vt:lpstr>PowerPoint Presentation</vt:lpstr>
      <vt:lpstr>Why establish a colony?</vt:lpstr>
      <vt:lpstr>Mercantilism</vt:lpstr>
      <vt:lpstr>PowerPoint Presentation</vt:lpstr>
      <vt:lpstr>PowerPoint Presentation</vt:lpstr>
      <vt:lpstr>Spain in the New World – CONQUEST!</vt:lpstr>
      <vt:lpstr>Spain became obsessed with acquiring gold from the Native Americans who lived in the Americas</vt:lpstr>
      <vt:lpstr>Spanish Conquistadors went to the New World looking for ‘God, Gold, &amp; Glory’</vt:lpstr>
      <vt:lpstr>How did Spain conquer the Native Americans?</vt:lpstr>
      <vt:lpstr>English Colonization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Colonial Foundations</dc:title>
  <dc:creator>Joshua Fitzgibbons</dc:creator>
  <cp:lastModifiedBy>Joshua Fitzgibbons</cp:lastModifiedBy>
  <cp:revision>3</cp:revision>
  <dcterms:created xsi:type="dcterms:W3CDTF">2019-09-07T21:14:35Z</dcterms:created>
  <dcterms:modified xsi:type="dcterms:W3CDTF">2019-09-08T15:45:20Z</dcterms:modified>
</cp:coreProperties>
</file>