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E342-E619-4634-982E-673093C89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67FDB-28FC-4A6E-AA98-63D3F907B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9CD8-DB9A-4734-B118-917F687B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BED2E-ACCA-4EF4-97E3-2B8C1441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9C64A-F00B-43C1-9204-5FCBA61F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F769E-3527-4EAC-900D-EBF9E8F4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21B5A-AE58-4402-8F86-2979219F9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C160-0623-4CA4-AD8E-EDA99C1A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1D73B-C828-47EB-88F7-43423346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5DE9B-782C-4164-8DA5-9E60B944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FC3EE-3686-4AF8-83EF-F0CE34612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EB4A6-8072-4827-876F-8DC07CBCC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3B5E-A3D9-4A7E-BD0B-F31DDFC9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5F10-8C74-4DA4-ADC6-B33F247E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8422-D363-4391-B5E8-5E7FAD3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2B81-B470-4821-A703-6ED95F18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CFDD-FF8E-4F6B-881C-547E29472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C9D7-E189-4AAC-8359-4DDA036B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C8B7-B7D8-4E22-BDDF-5ADB1615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BF497-935F-4532-9E3C-8A5CC400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B3A4-B383-4D8F-80B2-1AEFC30E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4732E-0C00-4BFF-984A-F26D835A9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6796-2699-46C5-8B2D-83C3B560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4F90C-9C56-46AD-9CC8-8EAC22E2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AB735-98DD-4AC9-9FAD-3BCCF09A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D2D9-3890-46CC-A883-5350BB5B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DB39-13E6-4410-9CE4-E57C432A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7850-0C55-42B3-9312-AA27B4C3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BBDFD-FAF1-47A2-AEAA-C72646A7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6F495-8FE6-43F1-8E3D-75C6ECB0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DB5C1-78BE-4E85-BAAE-739B4F39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3A1C-08B2-40A2-AA1F-54E26DEC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999FF-30FA-4C69-BEAE-27DD1D64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686D4-1C83-4E02-9A51-22DD0C52B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14009-6C1A-478C-9311-3DC2D6E53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81483-8B2C-48D8-A5CE-FB6F307F1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5A52A-30A2-4377-92E4-667FDD3C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328B3-4CA6-47AC-BB3B-9D6B59BB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D2F87-73FD-4315-AF24-ED21D7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CD24-A31D-4C17-99F6-E7BABB7C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A327A-B189-492E-B520-8409944A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225F9-5DED-4031-9B30-FC56F762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E3918-128B-4AC1-A49C-B2D92988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6D62B-45EB-419A-A4DC-0CB25E49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CDC87-C9D8-4EE7-B10A-0B7ECFA0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F5D9E-3EE8-4586-B431-AA8DC757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083D-24F2-49E4-8A94-E0E200C8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624E-24EE-48AE-A08C-C8B6144CB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2F21F-3568-476F-8527-908B0F794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BBEA-8DA6-466D-B5BA-84DB196E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8E2E-F1D7-46A3-98D3-D20C748C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26DCE-E705-4291-A516-6563AF0A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4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A410-CD8B-4F1C-9807-AA74590E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5EFB5-108E-45DC-B281-498BD3B21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E31EF-9BA9-40D9-B642-C6FC2C89B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857B6-EDE7-4F0A-9A0C-AFF609F5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CED1A-1DF5-4BD7-8AD2-7DBC9A91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745CD-8408-46F5-B2C7-3D0C2724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D241A-A395-4BC3-9F1C-5C28488C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9A96E-533D-458F-B0E8-99768610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09ACA-DE59-4C7C-98A3-E3A469B5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B90B-9B1B-4004-8E48-4FF2B83448E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C049-204F-4B70-ABE7-DF7DAA3FE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36646-E531-4795-8B31-FBD4F016B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7BA2-138B-4B6F-8A8E-96914A042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WEca6QV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3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Image result for cut up credit cards">
            <a:extLst>
              <a:ext uri="{FF2B5EF4-FFF2-40B4-BE49-F238E27FC236}">
                <a16:creationId xmlns:a16="http://schemas.microsoft.com/office/drawing/2014/main" id="{7E0E96F0-D091-4123-BD3A-F7193ACDE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b="693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69731-7786-435E-A32F-0D9A33F64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Credit Card Fees</a:t>
            </a:r>
          </a:p>
        </p:txBody>
      </p:sp>
    </p:spTree>
    <p:extLst>
      <p:ext uri="{BB962C8B-B14F-4D97-AF65-F5344CB8AC3E}">
        <p14:creationId xmlns:p14="http://schemas.microsoft.com/office/powerpoint/2010/main" val="4261230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3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31C28-002C-41DF-8628-46B267F5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Credit Card Rewards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9D3DEC-53F0-4D82-B3BF-D08FB85B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71" y="172333"/>
            <a:ext cx="7894949" cy="65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546AB2-CA3D-450F-9E5F-A06BF32F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5" y="2010623"/>
            <a:ext cx="9135750" cy="4553585"/>
          </a:xfrm>
          <a:prstGeom prst="rect">
            <a:avLst/>
          </a:prstGeom>
        </p:spPr>
      </p:pic>
      <p:pic>
        <p:nvPicPr>
          <p:cNvPr id="1026" name="Picture 2" descr="Image result for amazon prime credit card">
            <a:extLst>
              <a:ext uri="{FF2B5EF4-FFF2-40B4-BE49-F238E27FC236}">
                <a16:creationId xmlns:a16="http://schemas.microsoft.com/office/drawing/2014/main" id="{A1325954-497D-4F24-A76E-12F6DDEA5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 b="18916"/>
          <a:stretch/>
        </p:blipFill>
        <p:spPr bwMode="auto">
          <a:xfrm>
            <a:off x="208794" y="195943"/>
            <a:ext cx="3520551" cy="22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9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lowes credit card">
            <a:extLst>
              <a:ext uri="{FF2B5EF4-FFF2-40B4-BE49-F238E27FC236}">
                <a16:creationId xmlns:a16="http://schemas.microsoft.com/office/drawing/2014/main" id="{0F486D0B-3BCF-4663-AF12-19096E92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770368"/>
            <a:ext cx="5426764" cy="20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lmart credit card">
            <a:extLst>
              <a:ext uri="{FF2B5EF4-FFF2-40B4-BE49-F238E27FC236}">
                <a16:creationId xmlns:a16="http://schemas.microsoft.com/office/drawing/2014/main" id="{17363DE5-44C1-4627-B026-A2C003A0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414432"/>
            <a:ext cx="5426764" cy="11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playstation credit card">
            <a:extLst>
              <a:ext uri="{FF2B5EF4-FFF2-40B4-BE49-F238E27FC236}">
                <a16:creationId xmlns:a16="http://schemas.microsoft.com/office/drawing/2014/main" id="{B14D6C1E-7A6E-458D-A9CF-B2CF08BF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1830418"/>
            <a:ext cx="5426764" cy="30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est buy credit card">
            <a:extLst>
              <a:ext uri="{FF2B5EF4-FFF2-40B4-BE49-F238E27FC236}">
                <a16:creationId xmlns:a16="http://schemas.microsoft.com/office/drawing/2014/main" id="{D24ED84B-75CD-493D-84D3-90FF766C5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1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074" name="Picture 2" descr="Image result for yankees mastercard monday">
            <a:extLst>
              <a:ext uri="{FF2B5EF4-FFF2-40B4-BE49-F238E27FC236}">
                <a16:creationId xmlns:a16="http://schemas.microsoft.com/office/drawing/2014/main" id="{581A1230-0B13-40B2-8172-F325EBFB4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09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2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35FB-69DE-47A4-8C34-0EAD74B4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6"/>
            <a:ext cx="10515600" cy="1141320"/>
          </a:xfrm>
        </p:spPr>
        <p:txBody>
          <a:bodyPr/>
          <a:lstStyle/>
          <a:p>
            <a:pPr algn="ctr"/>
            <a:r>
              <a:rPr lang="en-US" b="1" dirty="0"/>
              <a:t>Credit Card Interest Rates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881F0-4E46-4561-A55C-3AB23A7CA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040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Annual Percentage Rate (APR)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92962-8883-4426-93AB-FAEE55877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58397"/>
            <a:ext cx="5157787" cy="4674877"/>
          </a:xfrm>
        </p:spPr>
        <p:txBody>
          <a:bodyPr/>
          <a:lstStyle/>
          <a:p>
            <a:r>
              <a:rPr lang="en-US" dirty="0"/>
              <a:t>The card’s interest charge, expressed as a yearly rate</a:t>
            </a:r>
          </a:p>
          <a:p>
            <a:endParaRPr lang="en-US" dirty="0"/>
          </a:p>
          <a:p>
            <a:r>
              <a:rPr lang="en-US" dirty="0"/>
              <a:t>Example: 24% APR means you pay an interest rate of 2% per month</a:t>
            </a:r>
          </a:p>
          <a:p>
            <a:endParaRPr lang="en-US" dirty="0"/>
          </a:p>
          <a:p>
            <a:r>
              <a:rPr lang="en-US" dirty="0"/>
              <a:t>The interest rate applies to purchases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98D0E-C611-4318-B77E-AD9FF53D9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09364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Cash Advance Interest Rate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21D12-C9E2-4B80-9E87-EB201AA47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958396"/>
            <a:ext cx="5183188" cy="4535393"/>
          </a:xfrm>
        </p:spPr>
        <p:txBody>
          <a:bodyPr/>
          <a:lstStyle/>
          <a:p>
            <a:r>
              <a:rPr lang="en-US" dirty="0"/>
              <a:t>The card’s interest charge for cash advances</a:t>
            </a:r>
          </a:p>
          <a:p>
            <a:endParaRPr lang="en-US" dirty="0"/>
          </a:p>
          <a:p>
            <a:r>
              <a:rPr lang="en-US" dirty="0"/>
              <a:t>A cash advance means you can charge the card and receive physical cash</a:t>
            </a:r>
          </a:p>
          <a:p>
            <a:endParaRPr lang="en-US" dirty="0"/>
          </a:p>
          <a:p>
            <a:r>
              <a:rPr lang="en-US" dirty="0"/>
              <a:t>Most cards charge a higher interest rate for cash advances than for purchases</a:t>
            </a:r>
          </a:p>
        </p:txBody>
      </p:sp>
    </p:spTree>
    <p:extLst>
      <p:ext uri="{BB962C8B-B14F-4D97-AF65-F5344CB8AC3E}">
        <p14:creationId xmlns:p14="http://schemas.microsoft.com/office/powerpoint/2010/main" val="344479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13DC-C18B-4AC7-9E1E-69532AB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Calculate Credit Card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DD1A-D058-45E1-B5A4-4705DCFB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https://www.youtube.com/watch?v=6KWEca6QVoc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7EE5-4A3A-4183-81F0-E90A9706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949110"/>
          </a:xfrm>
        </p:spPr>
        <p:txBody>
          <a:bodyPr/>
          <a:lstStyle/>
          <a:p>
            <a:pPr algn="ctr"/>
            <a:r>
              <a:rPr lang="en-US" b="1" dirty="0"/>
              <a:t>Credit Card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C7CFD-D8B5-4FC1-8740-69B0DF54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941097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Annual Fee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009A1-BBE5-4B62-BB74-C63F90262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8598"/>
            <a:ext cx="5157787" cy="4201065"/>
          </a:xfrm>
        </p:spPr>
        <p:txBody>
          <a:bodyPr/>
          <a:lstStyle/>
          <a:p>
            <a:r>
              <a:rPr lang="en-US" dirty="0"/>
              <a:t>A fee charged for the mere “privilege” of having the card</a:t>
            </a:r>
          </a:p>
          <a:p>
            <a:endParaRPr lang="en-US" dirty="0"/>
          </a:p>
          <a:p>
            <a:r>
              <a:rPr lang="en-US" dirty="0"/>
              <a:t>Sometimes an annual fee will apply if you don’t use the card for at least a few charges during the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A9D39-8C9B-4698-84DD-A937A0D21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941097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/>
              <a:t>Application Fee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99122-F2C9-4546-AE8A-E45001262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8598"/>
            <a:ext cx="5183188" cy="4201065"/>
          </a:xfrm>
        </p:spPr>
        <p:txBody>
          <a:bodyPr/>
          <a:lstStyle/>
          <a:p>
            <a:r>
              <a:rPr lang="en-US" dirty="0"/>
              <a:t>A fee charged to open an account</a:t>
            </a:r>
          </a:p>
          <a:p>
            <a:endParaRPr lang="en-US" dirty="0"/>
          </a:p>
          <a:p>
            <a:r>
              <a:rPr lang="en-US" dirty="0"/>
              <a:t>Account opening fees cannot exceed 25% of the initial credit limit</a:t>
            </a:r>
          </a:p>
        </p:txBody>
      </p:sp>
    </p:spTree>
    <p:extLst>
      <p:ext uri="{BB962C8B-B14F-4D97-AF65-F5344CB8AC3E}">
        <p14:creationId xmlns:p14="http://schemas.microsoft.com/office/powerpoint/2010/main" val="185607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A9CF-FCAC-4A54-A56E-2FCDCEB0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"/>
            <a:ext cx="10515600" cy="1063828"/>
          </a:xfrm>
        </p:spPr>
        <p:txBody>
          <a:bodyPr/>
          <a:lstStyle/>
          <a:p>
            <a:pPr algn="ctr"/>
            <a:r>
              <a:rPr lang="en-US" b="1" dirty="0"/>
              <a:t>Credit Card Fees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40B82-ACD2-4887-B644-D1A5FBEA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69384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Transfer Balance Fee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16B6C9-C74A-4E1C-B951-39FFFF8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8295"/>
            <a:ext cx="5157787" cy="3961368"/>
          </a:xfrm>
        </p:spPr>
        <p:txBody>
          <a:bodyPr/>
          <a:lstStyle/>
          <a:p>
            <a:r>
              <a:rPr lang="en-US" dirty="0"/>
              <a:t>Charge for transferring the balance from one credit card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A8DF1A-1038-4C95-A84E-2251CF34F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9384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/>
              <a:t>Cash Advance Fee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A0D935-4C33-42FD-85F6-8F3C5ED12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228295"/>
            <a:ext cx="5572957" cy="3961368"/>
          </a:xfrm>
        </p:spPr>
        <p:txBody>
          <a:bodyPr/>
          <a:lstStyle/>
          <a:p>
            <a:r>
              <a:rPr lang="en-US" dirty="0"/>
              <a:t>Charged for cash advances</a:t>
            </a:r>
          </a:p>
          <a:p>
            <a:endParaRPr lang="en-US" dirty="0"/>
          </a:p>
          <a:p>
            <a:r>
              <a:rPr lang="en-US" dirty="0"/>
              <a:t>Usually charged as a percentage of the cash advance (example: 3%)</a:t>
            </a:r>
          </a:p>
        </p:txBody>
      </p:sp>
    </p:spTree>
    <p:extLst>
      <p:ext uri="{BB962C8B-B14F-4D97-AF65-F5344CB8AC3E}">
        <p14:creationId xmlns:p14="http://schemas.microsoft.com/office/powerpoint/2010/main" val="207816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456C-AEF3-46ED-A7AA-35109174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5556"/>
            <a:ext cx="10515600" cy="1172316"/>
          </a:xfrm>
        </p:spPr>
        <p:txBody>
          <a:bodyPr/>
          <a:lstStyle/>
          <a:p>
            <a:pPr algn="ctr"/>
            <a:r>
              <a:rPr lang="en-US" b="1" dirty="0"/>
              <a:t>Credit Card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12F9E-2701-4EF3-9AE9-FC925B36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53194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Late Fee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A165-8C34-4083-ADCB-A6A00CA8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1864"/>
            <a:ext cx="5157787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Fee charged if your payment is late</a:t>
            </a:r>
          </a:p>
          <a:p>
            <a:endParaRPr lang="en-US" dirty="0"/>
          </a:p>
          <a:p>
            <a:r>
              <a:rPr lang="en-US" dirty="0"/>
              <a:t>Your due date is the same day each month</a:t>
            </a:r>
          </a:p>
          <a:p>
            <a:endParaRPr lang="en-US" dirty="0"/>
          </a:p>
          <a:p>
            <a:r>
              <a:rPr lang="en-US" dirty="0"/>
              <a:t>You must at least “post” a payment by the due date</a:t>
            </a:r>
          </a:p>
          <a:p>
            <a:endParaRPr lang="en-US" dirty="0"/>
          </a:p>
          <a:p>
            <a:r>
              <a:rPr lang="en-US" dirty="0"/>
              <a:t>Use auto pay to avoid late fees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600C9-C4CA-4392-90D8-4D3FFA8D5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953194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/>
              <a:t>Over-Limit Fee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D3FAC-7688-4973-94DA-D9F9AB61A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41864"/>
            <a:ext cx="5183188" cy="4147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Fee charged for going over your credit limit</a:t>
            </a:r>
          </a:p>
          <a:p>
            <a:endParaRPr lang="en-US" dirty="0"/>
          </a:p>
          <a:p>
            <a:r>
              <a:rPr lang="en-US" dirty="0"/>
              <a:t>The over-limit fee will continue to be charged every billing cycle when the balance owed exceeds the credit limit</a:t>
            </a:r>
          </a:p>
        </p:txBody>
      </p:sp>
    </p:spTree>
    <p:extLst>
      <p:ext uri="{BB962C8B-B14F-4D97-AF65-F5344CB8AC3E}">
        <p14:creationId xmlns:p14="http://schemas.microsoft.com/office/powerpoint/2010/main" val="212298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150C-E63E-45C1-836E-31B16466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Pay Your Entire Balance Every Month!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1C35-0FE9-4AE3-A634-390B2B94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carry a credit card balance from month to month</a:t>
            </a:r>
          </a:p>
          <a:p>
            <a:endParaRPr lang="en-US" dirty="0"/>
          </a:p>
          <a:p>
            <a:r>
              <a:rPr lang="en-US" dirty="0"/>
              <a:t>Paying off your entire balance is the ONLY way to avoid paying interest</a:t>
            </a:r>
          </a:p>
          <a:p>
            <a:endParaRPr lang="en-US" dirty="0"/>
          </a:p>
          <a:p>
            <a:r>
              <a:rPr lang="en-US" dirty="0"/>
              <a:t>Paying interest = throwing money in the trash!</a:t>
            </a:r>
          </a:p>
          <a:p>
            <a:endParaRPr lang="en-US" dirty="0"/>
          </a:p>
          <a:p>
            <a:r>
              <a:rPr lang="en-US" dirty="0"/>
              <a:t>Only use a credit card to purchase something you could write a check for in the same moment</a:t>
            </a:r>
          </a:p>
        </p:txBody>
      </p:sp>
    </p:spTree>
    <p:extLst>
      <p:ext uri="{BB962C8B-B14F-4D97-AF65-F5344CB8AC3E}">
        <p14:creationId xmlns:p14="http://schemas.microsoft.com/office/powerpoint/2010/main" val="35896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C3F4-C55C-4BCC-990B-37C296576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8788"/>
            <a:ext cx="9144000" cy="4123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BEST WAY TO BUILD YOUR CREDIT SCORE IS TO OPEN 1 CREDIT CARD, DESIGNATE ONE USE FOR IT, AND PAY IT OFF IMMEDIATELY AFTER YOU USE IT</a:t>
            </a:r>
          </a:p>
        </p:txBody>
      </p:sp>
    </p:spTree>
    <p:extLst>
      <p:ext uri="{BB962C8B-B14F-4D97-AF65-F5344CB8AC3E}">
        <p14:creationId xmlns:p14="http://schemas.microsoft.com/office/powerpoint/2010/main" val="340704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998D-1679-4B43-9193-3ADA3BFA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Even Bother Having a Credit Card?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1D19-18DD-4EB8-BB6D-AB02A6825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Builds your credit score</a:t>
            </a:r>
          </a:p>
          <a:p>
            <a:endParaRPr lang="en-US" dirty="0"/>
          </a:p>
          <a:p>
            <a:r>
              <a:rPr lang="en-US" dirty="0"/>
              <a:t>You can earn “rewards” – cashback, free air travel, discounts, etc.</a:t>
            </a:r>
          </a:p>
          <a:p>
            <a:endParaRPr lang="en-US" dirty="0"/>
          </a:p>
          <a:p>
            <a:r>
              <a:rPr lang="en-US" dirty="0"/>
              <a:t>In case of emergency – debit card doesn’t work or is lost</a:t>
            </a:r>
          </a:p>
        </p:txBody>
      </p:sp>
    </p:spTree>
    <p:extLst>
      <p:ext uri="{BB962C8B-B14F-4D97-AF65-F5344CB8AC3E}">
        <p14:creationId xmlns:p14="http://schemas.microsoft.com/office/powerpoint/2010/main" val="100741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Office Theme</vt:lpstr>
      <vt:lpstr>Credit Card Fees</vt:lpstr>
      <vt:lpstr>Credit Card Interest Rates</vt:lpstr>
      <vt:lpstr>How to Calculate Credit Card Interest</vt:lpstr>
      <vt:lpstr>Credit Card Fees</vt:lpstr>
      <vt:lpstr>Credit Card Fees</vt:lpstr>
      <vt:lpstr>Credit Card Fees</vt:lpstr>
      <vt:lpstr>Pay Your Entire Balance Every Month!</vt:lpstr>
      <vt:lpstr>THE BEST WAY TO BUILD YOUR CREDIT SCORE IS TO OPEN 1 CREDIT CARD, DESIGNATE ONE USE FOR IT, AND PAY IT OFF IMMEDIATELY AFTER YOU USE IT</vt:lpstr>
      <vt:lpstr>Why Even Bother Having a Credit Card?</vt:lpstr>
      <vt:lpstr>Credit Card Rewards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Card Fees</dc:title>
  <dc:creator>Joshua Fitzgibbons</dc:creator>
  <cp:lastModifiedBy>Joshua Fitzgibbons</cp:lastModifiedBy>
  <cp:revision>6</cp:revision>
  <dcterms:created xsi:type="dcterms:W3CDTF">2018-10-04T23:30:18Z</dcterms:created>
  <dcterms:modified xsi:type="dcterms:W3CDTF">2018-10-05T00:15:51Z</dcterms:modified>
</cp:coreProperties>
</file>