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9" r:id="rId4"/>
    <p:sldId id="300" r:id="rId5"/>
    <p:sldId id="303" r:id="rId6"/>
    <p:sldId id="304" r:id="rId7"/>
    <p:sldId id="302" r:id="rId8"/>
    <p:sldId id="305" r:id="rId9"/>
    <p:sldId id="306" r:id="rId10"/>
    <p:sldId id="307" r:id="rId11"/>
    <p:sldId id="308" r:id="rId12"/>
    <p:sldId id="309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467E-5270-4C2B-B26A-E64C7332D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4B05E-57D4-422A-9205-4C6A276E7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0397A-E144-4F60-8888-7C879A6D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ED851-3218-4B2F-A95C-AD9168F2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7955-D63D-4E6C-8BEE-0DF70EF3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7059-957B-4D09-80D2-3B2CA166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953B3-E3BD-4AEE-AEC3-835AD6839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6C426-A904-407E-87C9-49C3FF3A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F9495-9577-485D-87E4-5FD6F179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D1B5-445A-4EB9-9509-03D309E4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11843-2B7E-449A-90CF-C3172F36A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A02CA-1426-4E1B-B0F5-AC8C722C9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2D536-E959-4DF0-A564-AB53EF34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4D127-61B0-427E-AC29-D7C29EDD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60825-BF97-4D88-ACE9-7813D023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4C5E-D05C-435F-8C6C-BDC7E69C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BCF93-E8DE-403A-BC2B-AA7157C12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7191-805B-4821-AA68-1DB90858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1F28-98A3-4BDA-9115-27D45036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8026D-EEC7-4817-A82C-92F54BF3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4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3785-F56E-4900-8C4D-3FF3BCEA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DB0AE-6A87-48A9-8201-9EE58FF2C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C0196-BA47-4D8A-8E29-150CB9B2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7B4E6-E911-4E25-A3F5-2A6D14BC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4EAE2-5223-4D81-AC94-B9B96C64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9AB8-17DA-4488-8291-5D57F37A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7EEB6-BF18-40BA-94F3-36F3BFB1F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EFD75-09EA-4305-B56A-FE4479601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D0861-EBEC-41BA-9D82-E380D9B4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8FBD3-2AB5-4459-8CA8-D06017BD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821EA-AC44-4DEC-8B7A-F5ADEB80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1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760E-678C-45E8-B092-3DE0A3E9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2DFF0-1778-4EBE-8074-9E84B600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F94B6-EAF4-4CBB-8549-3B87D0869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64119-8B24-4140-9F17-4F5E7718A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9B120-5A2F-44F2-B3BF-1671D248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DFD38-7547-41CE-88A2-C1CD2E44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4F3DA-C633-4B0A-8EBE-AA1172A5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370300-BCCD-40C6-994F-6E842B58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4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EE8F-26C7-4945-AE3F-1437F440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CF296-5908-495D-89EE-8AC44642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0DE64-8EAD-4D72-BF3B-2309DEB3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73EA9-179C-4AFF-9106-B9366B24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0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63C4C-43CE-4718-9188-9435AB5D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69603-3CCC-45F9-8765-780B79AE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71F92-959C-4CA3-AA96-4D85BEB9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95EF-4E7F-4224-ADCF-545CD9A1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D660-7AAF-440F-955C-E3F9184B1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B23F7-33F7-4FE0-BD7A-D0F3B6F9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9A9B8-6E8C-41E3-8E0D-82933046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4F970-39FF-4763-9B44-143E73D6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EA17F-9647-4B73-8C6C-0512AE15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5EB6-8676-4A03-ADE7-C6077C91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D355-C1EA-4141-BF42-26AAD4746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B0321-47FD-479B-8207-2633A29F5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D7DC-8418-4551-9C9D-13EB69AA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59780-0956-4D94-A941-047501F8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3ADFC-8989-485D-8FB3-CAEC5BB1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5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9C17F-1AEC-45EE-8D33-633FC633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497E8-39BC-43D1-AE7D-30B09B70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01F09-E662-484C-92C7-E557711A1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A32B-FAD6-4E60-921C-8AC0AD474FD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F0B3-4D79-4917-AF25-95EBD9E26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561FD-CC1F-4E7D-9E2B-2CB954B91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5978E-CEE8-448D-8564-1F6F6B2A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edit scores">
            <a:extLst>
              <a:ext uri="{FF2B5EF4-FFF2-40B4-BE49-F238E27FC236}">
                <a16:creationId xmlns:a16="http://schemas.microsoft.com/office/drawing/2014/main" id="{C602DB05-911F-4E0C-9165-73E51C687F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7" b="104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10% - New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891"/>
            <a:ext cx="10515600" cy="4071072"/>
          </a:xfrm>
        </p:spPr>
        <p:txBody>
          <a:bodyPr/>
          <a:lstStyle/>
          <a:p>
            <a:r>
              <a:rPr lang="en-US" sz="3600" dirty="0"/>
              <a:t>New Credit </a:t>
            </a:r>
            <a:r>
              <a:rPr lang="en-US" sz="3600" u="sng" dirty="0"/>
              <a:t>factors</a:t>
            </a:r>
            <a:r>
              <a:rPr lang="en-US" sz="3600" dirty="0"/>
              <a:t> include:</a:t>
            </a:r>
          </a:p>
          <a:p>
            <a:pPr lvl="1"/>
            <a:r>
              <a:rPr lang="en-US" sz="3200" dirty="0"/>
              <a:t>Number of new accounts</a:t>
            </a:r>
          </a:p>
          <a:p>
            <a:pPr lvl="1"/>
            <a:r>
              <a:rPr lang="en-US" sz="3200" dirty="0"/>
              <a:t>Number of credit inquiries</a:t>
            </a:r>
          </a:p>
          <a:p>
            <a:pPr lvl="1"/>
            <a:r>
              <a:rPr lang="en-US" sz="3200" dirty="0"/>
              <a:t>Frequency of credit inquires</a:t>
            </a:r>
          </a:p>
          <a:p>
            <a:endParaRPr lang="en-US" sz="3600" dirty="0"/>
          </a:p>
          <a:p>
            <a:r>
              <a:rPr lang="en-US" sz="3600" dirty="0"/>
              <a:t>Multiple requests reduce your credit score.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10% - Types 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690688"/>
            <a:ext cx="11097491" cy="4779384"/>
          </a:xfrm>
        </p:spPr>
        <p:txBody>
          <a:bodyPr>
            <a:normAutofit/>
          </a:bodyPr>
          <a:lstStyle/>
          <a:p>
            <a:r>
              <a:rPr lang="en-US" sz="3200" dirty="0"/>
              <a:t>Types of Credit </a:t>
            </a:r>
            <a:r>
              <a:rPr lang="en-US" sz="3200" u="sng" dirty="0"/>
              <a:t>factors</a:t>
            </a:r>
            <a:r>
              <a:rPr lang="en-US" sz="3200" dirty="0"/>
              <a:t> include:</a:t>
            </a:r>
          </a:p>
          <a:p>
            <a:pPr lvl="1"/>
            <a:r>
              <a:rPr lang="en-US" sz="2800" b="1" i="1" dirty="0"/>
              <a:t>Revolving Credit</a:t>
            </a:r>
          </a:p>
          <a:p>
            <a:pPr lvl="2"/>
            <a:r>
              <a:rPr lang="en-US" sz="2400" i="1" dirty="0"/>
              <a:t>Credit cards</a:t>
            </a:r>
          </a:p>
          <a:p>
            <a:pPr lvl="1"/>
            <a:r>
              <a:rPr lang="en-US" sz="2800" b="1" i="1" dirty="0"/>
              <a:t>Installment Credit</a:t>
            </a:r>
          </a:p>
          <a:p>
            <a:pPr lvl="2"/>
            <a:r>
              <a:rPr lang="en-US" sz="2400" i="1" dirty="0"/>
              <a:t>Car loan</a:t>
            </a:r>
          </a:p>
          <a:p>
            <a:pPr lvl="2"/>
            <a:r>
              <a:rPr lang="en-US" sz="2400" i="1" dirty="0"/>
              <a:t>Home loan</a:t>
            </a:r>
          </a:p>
          <a:p>
            <a:pPr lvl="2"/>
            <a:r>
              <a:rPr lang="en-US" sz="2400" i="1" dirty="0"/>
              <a:t>Student loan</a:t>
            </a:r>
            <a:endParaRPr lang="en-US" sz="2800" i="1" dirty="0"/>
          </a:p>
          <a:p>
            <a:endParaRPr lang="en-US" sz="800" dirty="0"/>
          </a:p>
          <a:p>
            <a:r>
              <a:rPr lang="en-US" sz="3200" dirty="0"/>
              <a:t>Revolving credit has a greater negative impact.</a:t>
            </a:r>
          </a:p>
          <a:p>
            <a:endParaRPr lang="en-US" sz="800" dirty="0"/>
          </a:p>
          <a:p>
            <a:r>
              <a:rPr lang="en-US" sz="3200" dirty="0"/>
              <a:t>Installment credit has a greater positive impact.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Pay all credit card bills and loan payments on time.</a:t>
            </a:r>
          </a:p>
          <a:p>
            <a:endParaRPr lang="en-US" dirty="0"/>
          </a:p>
          <a:p>
            <a:r>
              <a:rPr lang="en-US" dirty="0"/>
              <a:t>Pay any delinquent bills.</a:t>
            </a:r>
          </a:p>
          <a:p>
            <a:endParaRPr lang="en-US" dirty="0"/>
          </a:p>
          <a:p>
            <a:r>
              <a:rPr lang="en-US" dirty="0"/>
              <a:t>Lower your total credit card debt.</a:t>
            </a:r>
          </a:p>
          <a:p>
            <a:endParaRPr lang="en-US" dirty="0"/>
          </a:p>
          <a:p>
            <a:r>
              <a:rPr lang="en-US" dirty="0"/>
              <a:t>Pay balances in full.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Don’t close unused credit cards.</a:t>
            </a:r>
          </a:p>
          <a:p>
            <a:endParaRPr lang="en-US" dirty="0"/>
          </a:p>
          <a:p>
            <a:r>
              <a:rPr lang="en-US" dirty="0"/>
              <a:t>Don’t open up new credit cards to increase available credit.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Avoid “instant credit” inquires.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Credit/FICO Score: </a:t>
            </a:r>
            <a:r>
              <a:rPr lang="en-US" sz="6000" dirty="0">
                <a:latin typeface="+mn-lt"/>
              </a:rPr>
              <a:t>Writing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what you have learned, write a well-developed paragraph response to the following task:</a:t>
            </a:r>
          </a:p>
          <a:p>
            <a:endParaRPr lang="en-US" sz="1000" dirty="0"/>
          </a:p>
          <a:p>
            <a:pPr lvl="1"/>
            <a:r>
              <a:rPr lang="en-US" sz="3200" b="1" dirty="0"/>
              <a:t>Describe the different factors that are considered when calculating your credit/FICO score.</a:t>
            </a:r>
          </a:p>
          <a:p>
            <a:pPr lvl="1"/>
            <a:endParaRPr lang="en-US" sz="3200" b="1" dirty="0"/>
          </a:p>
          <a:p>
            <a:pPr lvl="1"/>
            <a:r>
              <a:rPr lang="en-US" sz="3200" b="1" dirty="0"/>
              <a:t>Explain how to improve your credit/FICO score </a:t>
            </a:r>
            <a:r>
              <a:rPr lang="en-US" sz="3200" b="1" i="1" u="sng" dirty="0"/>
              <a:t>and</a:t>
            </a:r>
            <a:r>
              <a:rPr lang="en-US" sz="3200" b="1" dirty="0"/>
              <a:t> why having a high score is ideal for a borrow.</a:t>
            </a:r>
          </a:p>
        </p:txBody>
      </p:sp>
    </p:spTree>
    <p:extLst>
      <p:ext uri="{BB962C8B-B14F-4D97-AF65-F5344CB8AC3E}">
        <p14:creationId xmlns:p14="http://schemas.microsoft.com/office/powerpoint/2010/main" val="21111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FICO/CREDIT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510145"/>
            <a:ext cx="11291455" cy="490451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Defined – a calculated measurement to represent your creditworthiness</a:t>
            </a:r>
          </a:p>
          <a:p>
            <a:endParaRPr lang="en-US" sz="1400" dirty="0"/>
          </a:p>
          <a:p>
            <a:r>
              <a:rPr lang="en-US" dirty="0"/>
              <a:t>The score influences several aspects of your financial identity – particularly your ability to borrow</a:t>
            </a:r>
          </a:p>
          <a:p>
            <a:endParaRPr lang="en-US" sz="1300" dirty="0"/>
          </a:p>
          <a:p>
            <a:r>
              <a:rPr lang="en-US" dirty="0"/>
              <a:t>Calculated by the 3 credit bureaus - TransUnion, Experian, and Equifax</a:t>
            </a:r>
          </a:p>
          <a:p>
            <a:endParaRPr lang="en-US" sz="1300" dirty="0"/>
          </a:p>
          <a:p>
            <a:r>
              <a:rPr lang="en-US" dirty="0"/>
              <a:t>Found on your credit report </a:t>
            </a:r>
          </a:p>
          <a:p>
            <a:endParaRPr lang="en-US" sz="1300" dirty="0"/>
          </a:p>
          <a:p>
            <a:r>
              <a:rPr lang="en-US" dirty="0"/>
              <a:t>FICO Score Range between 300 &amp; 850</a:t>
            </a:r>
          </a:p>
          <a:p>
            <a:pPr lvl="1"/>
            <a:r>
              <a:rPr lang="en-US" dirty="0"/>
              <a:t>U.S. average:  723</a:t>
            </a:r>
          </a:p>
          <a:p>
            <a:pPr lvl="1"/>
            <a:r>
              <a:rPr lang="en-US" dirty="0"/>
              <a:t>&lt; 620 = higher rates</a:t>
            </a:r>
          </a:p>
          <a:p>
            <a:pPr lvl="1"/>
            <a:r>
              <a:rPr lang="en-US" dirty="0"/>
              <a:t>&gt; 760 = best rates</a:t>
            </a:r>
          </a:p>
          <a:p>
            <a:endParaRPr lang="en-US" sz="1300" dirty="0"/>
          </a:p>
          <a:p>
            <a:r>
              <a:rPr lang="en-US" dirty="0"/>
              <a:t>Consumers should carefully review their credit reports yearly and contest any discrepancies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21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Credit Catch-22…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2473"/>
            <a:ext cx="10515600" cy="3364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i="1" dirty="0"/>
              <a:t>How do you establish credit when you have no credit?</a:t>
            </a:r>
          </a:p>
        </p:txBody>
      </p:sp>
    </p:spTree>
    <p:extLst>
      <p:ext uri="{BB962C8B-B14F-4D97-AF65-F5344CB8AC3E}">
        <p14:creationId xmlns:p14="http://schemas.microsoft.com/office/powerpoint/2010/main" val="32925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is Credit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FICO or credit scores influence several aspects of your financial identity and status.</a:t>
            </a:r>
          </a:p>
          <a:p>
            <a:pPr lvl="1"/>
            <a:r>
              <a:rPr lang="en-US" sz="2800" dirty="0"/>
              <a:t>Credit Card Issuers &amp; Loan Lenders</a:t>
            </a:r>
          </a:p>
          <a:p>
            <a:pPr lvl="2"/>
            <a:r>
              <a:rPr lang="en-US" sz="2400" i="1" dirty="0"/>
              <a:t>Determine interest rates</a:t>
            </a:r>
          </a:p>
          <a:p>
            <a:pPr lvl="1"/>
            <a:r>
              <a:rPr lang="en-US" sz="2800" dirty="0"/>
              <a:t>Auto Insurers</a:t>
            </a:r>
          </a:p>
          <a:p>
            <a:pPr lvl="2"/>
            <a:r>
              <a:rPr lang="en-US" sz="2400" dirty="0"/>
              <a:t> </a:t>
            </a:r>
            <a:r>
              <a:rPr lang="en-US" sz="2400" i="1" dirty="0"/>
              <a:t>Determine Premium</a:t>
            </a:r>
          </a:p>
          <a:p>
            <a:pPr lvl="1"/>
            <a:r>
              <a:rPr lang="en-US" sz="2800" dirty="0"/>
              <a:t>Employers</a:t>
            </a:r>
          </a:p>
          <a:p>
            <a:pPr lvl="2"/>
            <a:r>
              <a:rPr lang="en-US" sz="2400" i="1" dirty="0"/>
              <a:t>Are you a worthy hire?</a:t>
            </a:r>
          </a:p>
          <a:p>
            <a:pPr lvl="1"/>
            <a:r>
              <a:rPr lang="en-US" sz="2800" dirty="0"/>
              <a:t>Landlords</a:t>
            </a:r>
          </a:p>
          <a:p>
            <a:pPr lvl="2"/>
            <a:r>
              <a:rPr lang="en-US" sz="2400" i="1" dirty="0"/>
              <a:t>Are you a reliable tenant?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41" y="1965480"/>
            <a:ext cx="8333954" cy="4700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299590"/>
            <a:ext cx="118456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The Cost of Borrowing</a:t>
            </a:r>
            <a:b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$216,000 30-year, fixed rate mortgage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93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credit scores">
            <a:extLst>
              <a:ext uri="{FF2B5EF4-FFF2-40B4-BE49-F238E27FC236}">
                <a16:creationId xmlns:a16="http://schemas.microsoft.com/office/drawing/2014/main" id="{1D556E17-4506-4811-9B12-903EE2409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0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35% - Payment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87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Payment History </a:t>
            </a:r>
            <a:r>
              <a:rPr lang="en-US" sz="3600" u="sng" dirty="0"/>
              <a:t>factors</a:t>
            </a:r>
            <a:r>
              <a:rPr lang="en-US" sz="3600" dirty="0"/>
              <a:t> include:</a:t>
            </a:r>
          </a:p>
          <a:p>
            <a:pPr lvl="1"/>
            <a:r>
              <a:rPr lang="en-US" sz="3200" i="1" dirty="0"/>
              <a:t>Recent payments</a:t>
            </a:r>
          </a:p>
          <a:p>
            <a:pPr lvl="1"/>
            <a:r>
              <a:rPr lang="en-US" sz="3200" i="1" dirty="0"/>
              <a:t>Frequency of payments</a:t>
            </a:r>
          </a:p>
          <a:p>
            <a:pPr lvl="1"/>
            <a:r>
              <a:rPr lang="en-US" sz="3200" i="1" dirty="0"/>
              <a:t>Payments made in full</a:t>
            </a:r>
          </a:p>
          <a:p>
            <a:pPr lvl="1"/>
            <a:r>
              <a:rPr lang="en-US" sz="3200" i="1" dirty="0"/>
              <a:t>Minimum payments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3600" dirty="0"/>
              <a:t>On-time payments have the greatest positive impact.</a:t>
            </a:r>
          </a:p>
          <a:p>
            <a:endParaRPr lang="en-US" sz="1000" dirty="0"/>
          </a:p>
          <a:p>
            <a:r>
              <a:rPr lang="en-US" sz="3600" dirty="0"/>
              <a:t>Late payments have the greatest negative impact.</a:t>
            </a:r>
          </a:p>
        </p:txBody>
      </p:sp>
    </p:spTree>
    <p:extLst>
      <p:ext uri="{BB962C8B-B14F-4D97-AF65-F5344CB8AC3E}">
        <p14:creationId xmlns:p14="http://schemas.microsoft.com/office/powerpoint/2010/main" val="20733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30% - Amount Owed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Amount Owed </a:t>
            </a:r>
            <a:r>
              <a:rPr lang="en-US" sz="3600" u="sng" dirty="0"/>
              <a:t>factors</a:t>
            </a:r>
            <a:r>
              <a:rPr lang="en-US" sz="3600" dirty="0"/>
              <a:t> include:</a:t>
            </a:r>
          </a:p>
          <a:p>
            <a:pPr lvl="1"/>
            <a:r>
              <a:rPr lang="en-US" sz="3200" i="1" dirty="0"/>
              <a:t>How much in total is owed</a:t>
            </a:r>
          </a:p>
          <a:p>
            <a:pPr lvl="1"/>
            <a:r>
              <a:rPr lang="en-US" sz="3200" i="1" dirty="0"/>
              <a:t>How many lines of credit are extended</a:t>
            </a:r>
          </a:p>
          <a:p>
            <a:pPr lvl="1"/>
            <a:r>
              <a:rPr lang="en-US" sz="3200" i="1" dirty="0"/>
              <a:t>How long have you owed </a:t>
            </a:r>
          </a:p>
          <a:p>
            <a:pPr lvl="1"/>
            <a:r>
              <a:rPr lang="en-US" sz="3200" i="1" dirty="0"/>
              <a:t>How much more could you borrow</a:t>
            </a:r>
          </a:p>
          <a:p>
            <a:endParaRPr lang="en-US" sz="3600" dirty="0"/>
          </a:p>
          <a:p>
            <a:r>
              <a:rPr lang="en-US" sz="3600" dirty="0"/>
              <a:t>The greatest impact is the comparison of an individuals Total balance vs. total available credit.</a:t>
            </a:r>
          </a:p>
        </p:txBody>
      </p:sp>
    </p:spTree>
    <p:extLst>
      <p:ext uri="{BB962C8B-B14F-4D97-AF65-F5344CB8AC3E}">
        <p14:creationId xmlns:p14="http://schemas.microsoft.com/office/powerpoint/2010/main" val="32253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15% - Length of Credit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81908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rgbClr val="000000"/>
                </a:solidFill>
              </a:rPr>
              <a:t>Length of Credit History </a:t>
            </a:r>
            <a:r>
              <a:rPr lang="en-US" altLang="en-US" sz="3600" u="sng" kern="0" dirty="0">
                <a:solidFill>
                  <a:srgbClr val="000000"/>
                </a:solidFill>
              </a:rPr>
              <a:t>factors</a:t>
            </a:r>
            <a:r>
              <a:rPr lang="en-US" altLang="en-US" sz="3600" kern="0" dirty="0">
                <a:solidFill>
                  <a:srgbClr val="000000"/>
                </a:solidFill>
              </a:rPr>
              <a:t> include: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kern="0" dirty="0">
                <a:solidFill>
                  <a:srgbClr val="000000"/>
                </a:solidFill>
              </a:rPr>
              <a:t>Number of years you’ve used credit.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kern="0" dirty="0">
                <a:solidFill>
                  <a:srgbClr val="000000"/>
                </a:solidFill>
              </a:rPr>
              <a:t>How long have you had used certain accounts.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kern="0" dirty="0">
                <a:solidFill>
                  <a:srgbClr val="000000"/>
                </a:solidFill>
              </a:rPr>
              <a:t>How long since you’ve used certain accounts.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kern="0" dirty="0">
                <a:solidFill>
                  <a:srgbClr val="000000"/>
                </a:solidFill>
              </a:rPr>
              <a:t>Did you cancel your accounts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kern="0" dirty="0">
                <a:solidFill>
                  <a:srgbClr val="000000"/>
                </a:solidFill>
              </a:rPr>
              <a:t>Did the lender cancel your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461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FICO/CREDIT SCORES</vt:lpstr>
      <vt:lpstr>The Credit Catch-22…</vt:lpstr>
      <vt:lpstr>Why is Credit Important?</vt:lpstr>
      <vt:lpstr>PowerPoint Presentation</vt:lpstr>
      <vt:lpstr>PowerPoint Presentation</vt:lpstr>
      <vt:lpstr>35% - Payment History</vt:lpstr>
      <vt:lpstr>30% - Amount Owed </vt:lpstr>
      <vt:lpstr>15% - Length of Credit History</vt:lpstr>
      <vt:lpstr>10% - New Credit</vt:lpstr>
      <vt:lpstr>10% - Types of Credit</vt:lpstr>
      <vt:lpstr>How to Improve Your Score</vt:lpstr>
      <vt:lpstr>Credit/FICO Score: Writing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Fitzgibbons</dc:creator>
  <cp:lastModifiedBy>Fitzgibbons, Joshua</cp:lastModifiedBy>
  <cp:revision>6</cp:revision>
  <dcterms:created xsi:type="dcterms:W3CDTF">2018-10-08T17:11:07Z</dcterms:created>
  <dcterms:modified xsi:type="dcterms:W3CDTF">2019-04-02T12:39:34Z</dcterms:modified>
</cp:coreProperties>
</file>