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3" r:id="rId3"/>
    <p:sldId id="265" r:id="rId4"/>
    <p:sldId id="266" r:id="rId5"/>
    <p:sldId id="267" r:id="rId6"/>
    <p:sldId id="277" r:id="rId7"/>
    <p:sldId id="276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3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53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2626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29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19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6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4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7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8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3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3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9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6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5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4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29B7E5-43EF-4466-8182-13F792495AF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7BA7A-1B0B-414F-BD7E-E9300766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63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4C48F-85AD-4035-BC9A-F883E3696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206910"/>
          </a:xfrm>
        </p:spPr>
        <p:txBody>
          <a:bodyPr/>
          <a:lstStyle/>
          <a:p>
            <a:r>
              <a:rPr lang="en-US" dirty="0"/>
              <a:t>Good Morning!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3E3A8-8F54-4968-AB19-21304A1B5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429000"/>
            <a:ext cx="8825658" cy="2209800"/>
          </a:xfrm>
        </p:spPr>
        <p:txBody>
          <a:bodyPr>
            <a:normAutofit/>
          </a:bodyPr>
          <a:lstStyle/>
          <a:p>
            <a:r>
              <a:rPr lang="en-US" sz="2800" dirty="0"/>
              <a:t>Please take a note sheet from the front</a:t>
            </a:r>
          </a:p>
          <a:p>
            <a:endParaRPr lang="en-US" sz="2800" dirty="0"/>
          </a:p>
          <a:p>
            <a:r>
              <a:rPr lang="en-US" sz="2800" dirty="0"/>
              <a:t>You need your </a:t>
            </a:r>
            <a:r>
              <a:rPr lang="en-US" sz="2800" dirty="0" err="1"/>
              <a:t>ipad</a:t>
            </a:r>
            <a:r>
              <a:rPr lang="en-US" sz="2800" dirty="0"/>
              <a:t> today as well</a:t>
            </a:r>
          </a:p>
        </p:txBody>
      </p:sp>
    </p:spTree>
    <p:extLst>
      <p:ext uri="{BB962C8B-B14F-4D97-AF65-F5344CB8AC3E}">
        <p14:creationId xmlns:p14="http://schemas.microsoft.com/office/powerpoint/2010/main" val="165364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#2: Foreign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a state helps another state to improve relations and achieve their own foreign policy objectives</a:t>
            </a:r>
          </a:p>
          <a:p>
            <a:endParaRPr lang="en-US" sz="2800" dirty="0"/>
          </a:p>
          <a:p>
            <a:r>
              <a:rPr lang="en-US" sz="2800" dirty="0"/>
              <a:t>Two types of foreign aid: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Military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Economic</a:t>
            </a:r>
          </a:p>
        </p:txBody>
      </p:sp>
    </p:spTree>
    <p:extLst>
      <p:ext uri="{BB962C8B-B14F-4D97-AF65-F5344CB8AC3E}">
        <p14:creationId xmlns:p14="http://schemas.microsoft.com/office/powerpoint/2010/main" val="8828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and Economic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304" y="1826145"/>
            <a:ext cx="10855812" cy="47653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Military Aid</a:t>
            </a:r>
          </a:p>
          <a:p>
            <a:pPr lvl="1"/>
            <a:r>
              <a:rPr lang="en-US" sz="2400" dirty="0"/>
              <a:t>States donate, sell, or trade military equipment and technology to affect the military balance of power in regions of the world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Military alliances are agreements between nations with the promise of mutual defense – if one nation gets attacked, the other will come to its defense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Economic Aid</a:t>
            </a:r>
          </a:p>
          <a:p>
            <a:pPr lvl="2"/>
            <a:r>
              <a:rPr lang="en-US" sz="2400" dirty="0"/>
              <a:t>States donate or loan money to other countries in order to boost economic development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Military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46" y="1508760"/>
            <a:ext cx="11158204" cy="5349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North Atlantic Treaty Organization (NATO) is a military alliance between many nations in North American and Europe</a:t>
            </a:r>
          </a:p>
          <a:p>
            <a:endParaRPr lang="en-US" dirty="0"/>
          </a:p>
          <a:p>
            <a:r>
              <a:rPr lang="en-US" dirty="0"/>
              <a:t>The United States has provided Israel nearly $127 billion in military aid</a:t>
            </a:r>
          </a:p>
          <a:p>
            <a:endParaRPr lang="en-US" dirty="0"/>
          </a:p>
          <a:p>
            <a:r>
              <a:rPr lang="en-US" dirty="0"/>
              <a:t>During the Iraq War, countries like the United Kingdom, Australia, and Poland supported the United States’ invasion efforts</a:t>
            </a:r>
          </a:p>
          <a:p>
            <a:endParaRPr lang="en-US" dirty="0"/>
          </a:p>
          <a:p>
            <a:r>
              <a:rPr lang="en-US" dirty="0"/>
              <a:t>Military alliances contributed to the start of World War I – when Austria-Hungary declared war on Serbia, military allies on each side rushed to support their allies</a:t>
            </a:r>
          </a:p>
          <a:p>
            <a:pPr lvl="1"/>
            <a:r>
              <a:rPr lang="en-US" dirty="0"/>
              <a:t>Russia, Serbia’s ally, declared war on Austria-Hungary</a:t>
            </a:r>
          </a:p>
          <a:p>
            <a:pPr lvl="1"/>
            <a:r>
              <a:rPr lang="en-US" dirty="0"/>
              <a:t>Germany, Austria-Hungary’s ally, declared war on Russia</a:t>
            </a:r>
          </a:p>
          <a:p>
            <a:pPr lvl="1"/>
            <a:r>
              <a:rPr lang="en-US" dirty="0"/>
              <a:t>Germany declared war on France, fearing it would support Russia</a:t>
            </a:r>
          </a:p>
          <a:p>
            <a:pPr lvl="1"/>
            <a:r>
              <a:rPr lang="en-US" dirty="0"/>
              <a:t>Great Britain, France’s ally, declared war on Germany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Economic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82" y="2052918"/>
            <a:ext cx="10749976" cy="4195481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United States contributed $16.3 billion in development assistance for other countries in 2003</a:t>
            </a:r>
          </a:p>
          <a:p>
            <a:endParaRPr lang="en-US" sz="2800" dirty="0"/>
          </a:p>
          <a:p>
            <a:r>
              <a:rPr lang="en-US" sz="2800" dirty="0"/>
              <a:t>After World War II, the U.S. Marshall Plan helped western Europe recover from the war – the U.S. gave nearly $140 billion</a:t>
            </a:r>
          </a:p>
          <a:p>
            <a:endParaRPr lang="en-US" sz="2800" dirty="0"/>
          </a:p>
          <a:p>
            <a:r>
              <a:rPr lang="en-US" sz="2800" dirty="0"/>
              <a:t>U.S. Agency for International Development (USAID) gives food assistance in over 150 countries to over 3 billion people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said">
            <a:extLst>
              <a:ext uri="{FF2B5EF4-FFF2-40B4-BE49-F238E27FC236}">
                <a16:creationId xmlns:a16="http://schemas.microsoft.com/office/drawing/2014/main" id="{875FF4C6-99F2-4964-AE48-204D9AF3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11055"/>
            <a:ext cx="5129260" cy="38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 foreign aid">
            <a:extLst>
              <a:ext uri="{FF2B5EF4-FFF2-40B4-BE49-F238E27FC236}">
                <a16:creationId xmlns:a16="http://schemas.microsoft.com/office/drawing/2014/main" id="{F4FB70FD-FA97-4562-ACE5-F5C5EEA44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r="69461"/>
          <a:stretch/>
        </p:blipFill>
        <p:spPr bwMode="auto">
          <a:xfrm>
            <a:off x="0" y="0"/>
            <a:ext cx="1862356" cy="301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s foreign aid">
            <a:extLst>
              <a:ext uri="{FF2B5EF4-FFF2-40B4-BE49-F238E27FC236}">
                <a16:creationId xmlns:a16="http://schemas.microsoft.com/office/drawing/2014/main" id="{3B7AC4B7-57DF-4CEE-A855-4BF04C2DD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8"/>
          <a:stretch/>
        </p:blipFill>
        <p:spPr bwMode="auto">
          <a:xfrm>
            <a:off x="5129262" y="3011055"/>
            <a:ext cx="7062738" cy="38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s foreign aid">
            <a:extLst>
              <a:ext uri="{FF2B5EF4-FFF2-40B4-BE49-F238E27FC236}">
                <a16:creationId xmlns:a16="http://schemas.microsoft.com/office/drawing/2014/main" id="{8EFDA191-B38C-466A-B2EB-A10AAA2E9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t="-1" r="1114" b="-21"/>
          <a:stretch/>
        </p:blipFill>
        <p:spPr bwMode="auto">
          <a:xfrm>
            <a:off x="1862356" y="0"/>
            <a:ext cx="10329644" cy="301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1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945"/>
            <a:ext cx="9404723" cy="1400530"/>
          </a:xfrm>
        </p:spPr>
        <p:txBody>
          <a:bodyPr/>
          <a:lstStyle/>
          <a:p>
            <a:r>
              <a:rPr lang="en-US" dirty="0"/>
              <a:t>Tool #3: Military Force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2308"/>
            <a:ext cx="5517528" cy="3365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3157"/>
            <a:ext cx="5978894" cy="3138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710" y="0"/>
            <a:ext cx="6483290" cy="3241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118" y="3250416"/>
            <a:ext cx="4381884" cy="3286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7821" y="3504522"/>
            <a:ext cx="190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7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#3: Military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42" y="1465935"/>
            <a:ext cx="11143083" cy="5147982"/>
          </a:xfrm>
        </p:spPr>
        <p:txBody>
          <a:bodyPr>
            <a:noAutofit/>
          </a:bodyPr>
          <a:lstStyle/>
          <a:p>
            <a:r>
              <a:rPr lang="en-US" sz="2400" dirty="0"/>
              <a:t>States use military force or the threat of military force to achieve their foreign policy objectives</a:t>
            </a:r>
          </a:p>
          <a:p>
            <a:endParaRPr lang="en-US" sz="2400" dirty="0"/>
          </a:p>
          <a:p>
            <a:r>
              <a:rPr lang="en-US" sz="2400" dirty="0"/>
              <a:t>Stronger states pressure weaker states</a:t>
            </a:r>
          </a:p>
          <a:p>
            <a:r>
              <a:rPr lang="en-US" sz="2400" dirty="0"/>
              <a:t>Countries like Nazi Germany used warfare to conquer and expand territory</a:t>
            </a:r>
          </a:p>
          <a:p>
            <a:endParaRPr lang="en-US" sz="2400" dirty="0"/>
          </a:p>
          <a:p>
            <a:r>
              <a:rPr lang="en-US" sz="2400" dirty="0"/>
              <a:t>Deterrence: Countries build up their militaries to deter other countries from attacking them</a:t>
            </a:r>
          </a:p>
          <a:p>
            <a:pPr lvl="1"/>
            <a:r>
              <a:rPr lang="en-US" sz="2400" dirty="0"/>
              <a:t>During the Cold War, the U.S. and the Soviet Union both built up their nuclear weapons arsenal to deter each other from ever using them (mutually assured destruction)</a:t>
            </a:r>
          </a:p>
        </p:txBody>
      </p:sp>
    </p:spTree>
    <p:extLst>
      <p:ext uri="{BB962C8B-B14F-4D97-AF65-F5344CB8AC3E}">
        <p14:creationId xmlns:p14="http://schemas.microsoft.com/office/powerpoint/2010/main" val="375204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425</TotalTime>
  <Words>407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Good Morning!</vt:lpstr>
      <vt:lpstr>Tool #2: Foreign Aid</vt:lpstr>
      <vt:lpstr>Military and Economic Aid</vt:lpstr>
      <vt:lpstr>Examples of Military Aid</vt:lpstr>
      <vt:lpstr>Examples of Economic Aid</vt:lpstr>
      <vt:lpstr>PowerPoint Presentation</vt:lpstr>
      <vt:lpstr>Tool #3: Military Force</vt:lpstr>
      <vt:lpstr>Tool #3: Military Force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Policy</dc:title>
  <dc:creator>Fitzgibbons, Joshua</dc:creator>
  <cp:lastModifiedBy>Fitzgibbons, Joshua</cp:lastModifiedBy>
  <cp:revision>29</cp:revision>
  <dcterms:created xsi:type="dcterms:W3CDTF">2018-01-02T15:54:00Z</dcterms:created>
  <dcterms:modified xsi:type="dcterms:W3CDTF">2019-12-05T14:26:44Z</dcterms:modified>
</cp:coreProperties>
</file>