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2B7A-238D-445B-8BF8-279426D48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75E92-C466-49C2-9BDD-57E10756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5BCF-605A-483B-BB37-6D0A34DD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776EC-B4B6-4101-8B89-90027FE0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8B37C-0B4C-4EC6-890A-A174D8C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D96B-A9F0-4616-BC5C-5D279DA7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652F-AD4A-46D5-968C-5B0EB222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8E051-16A4-457B-89E0-1C2D7FE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C859-CE73-4859-B18D-CCE7F5BE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70C6-3362-45D0-9509-49AB485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D9A9D-3318-4957-9BBB-7D529F0ED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D926-378E-4F20-8868-7D05E6510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1354-30DC-49AB-B924-C8AE2234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EF95D-33EE-4883-A020-22DB5AB8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484CA-4C33-4666-A0D7-65D59E40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1960-F30F-4446-9F20-A4A7D608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A35C-A4BC-45AB-886F-C38659B3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BCC1-79CB-48EC-A17C-2A359E3E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CF3D-D687-43A4-A42A-9FF5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35A67-C63A-4319-A0DF-D14BFDAC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3CFB-4178-4896-8777-552F9DF9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B03DD-BFE4-46C0-AB06-6A34A654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FEBF5-43F0-451B-AD90-83300394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EE697-0A0B-4882-B705-FC8B3FB5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F160-22ED-4CB1-A149-1FA16196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028C-087A-44C8-A34F-D641DD7A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6D8C-B356-49E8-BB7F-5E23B5F9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812BE-9BF0-4973-8597-6C202B03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59223-03E4-4D05-AC1A-915C0D94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0A30B-E6C2-4B1F-86A9-CF4F6C9B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13B3-0AA3-4A0D-93A9-5F7DE65B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DA1E-2C8A-46D8-965C-3496B78A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01A92-8051-4B56-870A-0713F831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985E7-E974-4FEE-8044-03D70F0D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547-C6C7-4A7C-83D1-12D7FA9A3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581B1-47EE-4D2C-A15B-2230FDBA3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7CE69-E6AD-4E6A-8143-FF30F0CC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65E9F-2703-4AC1-8F5C-D87D2C81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215AE-25C2-4CD6-AB0A-E8B05069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7B8B-5EF3-4EF7-9562-6FED81C6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4EEA8-17C2-4D42-BBA7-C00B836F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F4777-E674-405F-9381-4296BEA3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BAE08-8A85-4CE4-96CD-47AAC334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0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0165D-7B5E-4A7E-92D8-B007787B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1A13D-CFC1-4822-9691-62A75BB7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BEC7C-E6A4-449D-9272-20B18DCD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1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54C9-3204-4067-9989-FDF1B5B9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7E4D-A3A4-451B-9D36-05D7B6C3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19E3F-6DF8-4301-AFC6-7C541DE70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032A1-1D28-4F85-934F-5C1CD2DB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2295C-2508-4AD0-BE26-96910780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06934-AFC3-40FD-BB66-E10BAAE4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D10C-6354-4F8B-9F30-CE57160B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7EB06-F173-4E09-8E6A-98DDF973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AFF28-D057-45E0-99D8-419561D4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97836-620E-4684-83FE-E0BC8E24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099FC-B2B8-4EC7-9C91-2AB8346B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9864-C292-44AE-ACCD-E7F644F2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BCD27-09CE-49C9-9E12-537A50F5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1E1D8-152A-4CB7-98B4-67EBF2A8D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6936-CF5B-409C-BC7F-DE97DC9EA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B444-9DC8-4B0B-AABF-48EF35E791BB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AC62-7C88-4102-A57D-96054C61B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CC48-12A6-42D6-841D-581F7EC43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6F88-AB12-4D13-9F27-B79A4BE9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D2EB-AB8E-48C7-B17C-E827B97F9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40"/>
            <a:ext cx="9144000" cy="1075714"/>
          </a:xfrm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573B4-2271-4FFA-A1C7-9EFD61E6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28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Read and annotate the primary source reading on working in a factory during the Gilded Age. Then, respond to the questions that follow</a:t>
            </a:r>
          </a:p>
        </p:txBody>
      </p:sp>
    </p:spTree>
    <p:extLst>
      <p:ext uri="{BB962C8B-B14F-4D97-AF65-F5344CB8AC3E}">
        <p14:creationId xmlns:p14="http://schemas.microsoft.com/office/powerpoint/2010/main" val="39772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570F-4035-48B7-B928-B6D5BDC5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41" y="153192"/>
            <a:ext cx="6185452" cy="1325563"/>
          </a:xfrm>
        </p:spPr>
        <p:txBody>
          <a:bodyPr/>
          <a:lstStyle/>
          <a:p>
            <a:pPr algn="ctr"/>
            <a:r>
              <a:rPr lang="en-US" dirty="0"/>
              <a:t>Urbanization </a:t>
            </a:r>
            <a:br>
              <a:rPr lang="en-US" dirty="0"/>
            </a:br>
            <a:r>
              <a:rPr lang="en-US" dirty="0"/>
              <a:t>(The Growth of Cities)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FF106-E211-45A2-9827-7A729675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8" y="1690688"/>
            <a:ext cx="6016742" cy="4351338"/>
          </a:xfrm>
        </p:spPr>
        <p:txBody>
          <a:bodyPr/>
          <a:lstStyle/>
          <a:p>
            <a:r>
              <a:rPr lang="en-US" dirty="0"/>
              <a:t>Most immigrants settled in U.S. cities (that’s where the jobs were located)</a:t>
            </a:r>
          </a:p>
          <a:p>
            <a:endParaRPr lang="en-US" dirty="0"/>
          </a:p>
          <a:p>
            <a:r>
              <a:rPr lang="en-US" dirty="0"/>
              <a:t>They lived in tenements: crowded apartment buildings with poor ventilation, disease, filth, and high death rates</a:t>
            </a:r>
          </a:p>
        </p:txBody>
      </p:sp>
      <p:pic>
        <p:nvPicPr>
          <p:cNvPr id="3076" name="Picture 4" descr="Image result for tenement living">
            <a:extLst>
              <a:ext uri="{FF2B5EF4-FFF2-40B4-BE49-F238E27FC236}">
                <a16:creationId xmlns:a16="http://schemas.microsoft.com/office/drawing/2014/main" id="{2B62F8C8-0185-4FAD-95FE-887BE854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0" y="238284"/>
            <a:ext cx="4550941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ilded age urbanization">
            <a:extLst>
              <a:ext uri="{FF2B5EF4-FFF2-40B4-BE49-F238E27FC236}">
                <a16:creationId xmlns:a16="http://schemas.microsoft.com/office/drawing/2014/main" id="{3E3A8512-B1E4-48C7-8F3C-5FC2B435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30" y="3961608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2311-82EC-4F27-81DF-5AF7C660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06807"/>
          </a:xfrm>
        </p:spPr>
        <p:txBody>
          <a:bodyPr/>
          <a:lstStyle/>
          <a:p>
            <a:pPr algn="ctr"/>
            <a:r>
              <a:rPr lang="en-US" dirty="0"/>
              <a:t>Effects of Urbanization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C8F2-3255-4347-8612-6DACB6F9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133963"/>
            <a:ext cx="11119338" cy="5612668"/>
          </a:xfrm>
        </p:spPr>
        <p:txBody>
          <a:bodyPr>
            <a:normAutofit/>
          </a:bodyPr>
          <a:lstStyle/>
          <a:p>
            <a:r>
              <a:rPr lang="en-US" dirty="0"/>
              <a:t>Increased economic gap between the rich and the poor</a:t>
            </a:r>
          </a:p>
          <a:p>
            <a:endParaRPr lang="en-US" dirty="0"/>
          </a:p>
          <a:p>
            <a:r>
              <a:rPr lang="en-US" dirty="0"/>
              <a:t>The middle class and wealthy moved to the suburbs (areas outside the cities) while the poor lived in the crowded, dirty city centers</a:t>
            </a:r>
          </a:p>
          <a:p>
            <a:endParaRPr lang="en-US" dirty="0"/>
          </a:p>
          <a:p>
            <a:r>
              <a:rPr lang="en-US" dirty="0"/>
              <a:t>Disease, poor sanitation, and overcrowding plagued urban areas</a:t>
            </a:r>
          </a:p>
          <a:p>
            <a:endParaRPr lang="en-US" dirty="0"/>
          </a:p>
          <a:p>
            <a:r>
              <a:rPr lang="en-US" dirty="0"/>
              <a:t>Political corruption resulted from “political machines” and “political bosses” who gave poor immigrants jobs and favors in return for votes</a:t>
            </a:r>
          </a:p>
          <a:p>
            <a:endParaRPr lang="en-US" dirty="0"/>
          </a:p>
          <a:p>
            <a:pPr lvl="1"/>
            <a:r>
              <a:rPr lang="en-US" dirty="0"/>
              <a:t>Boss Tweed became the most notorious political boss in NYC after stealing millions of dollars from city taxpayers</a:t>
            </a:r>
          </a:p>
        </p:txBody>
      </p:sp>
    </p:spTree>
    <p:extLst>
      <p:ext uri="{BB962C8B-B14F-4D97-AF65-F5344CB8AC3E}">
        <p14:creationId xmlns:p14="http://schemas.microsoft.com/office/powerpoint/2010/main" val="38466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E428-A9CA-4960-A7EF-FC212CE2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54760"/>
          </a:xfrm>
        </p:spPr>
        <p:txBody>
          <a:bodyPr/>
          <a:lstStyle/>
          <a:p>
            <a:pPr algn="ctr"/>
            <a:r>
              <a:rPr lang="en-US" dirty="0"/>
              <a:t>The Politics of Big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E9F1-0186-47A1-9920-2F6CCEC1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47" y="973016"/>
            <a:ext cx="11365522" cy="56798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U.S. government did not regulate businesses or the economy</a:t>
            </a:r>
          </a:p>
          <a:p>
            <a:endParaRPr lang="en-US" dirty="0"/>
          </a:p>
          <a:p>
            <a:r>
              <a:rPr lang="en-US" dirty="0"/>
              <a:t>The government followed a policy of “laissez-faire” (hands-off) when dealing with the economy</a:t>
            </a:r>
          </a:p>
          <a:p>
            <a:endParaRPr lang="en-US" dirty="0"/>
          </a:p>
          <a:p>
            <a:r>
              <a:rPr lang="en-US" dirty="0"/>
              <a:t>The belief was that good businesses would naturally succeed through the free market</a:t>
            </a:r>
          </a:p>
          <a:p>
            <a:endParaRPr lang="en-US" dirty="0"/>
          </a:p>
          <a:p>
            <a:r>
              <a:rPr lang="en-US" dirty="0"/>
              <a:t>The government did pass some limited regulations:</a:t>
            </a:r>
          </a:p>
          <a:p>
            <a:endParaRPr lang="en-US" dirty="0"/>
          </a:p>
          <a:p>
            <a:pPr lvl="1"/>
            <a:r>
              <a:rPr lang="en-US" dirty="0"/>
              <a:t>Interstate Commerce Commission (1887) to regulate railroad rates</a:t>
            </a:r>
          </a:p>
          <a:p>
            <a:pPr lvl="1"/>
            <a:r>
              <a:rPr lang="en-US" dirty="0"/>
              <a:t>Sherman Antitrust Act (1890) to try to prevent the creation of monopolies</a:t>
            </a:r>
          </a:p>
          <a:p>
            <a:pPr lvl="1"/>
            <a:endParaRPr lang="en-US" dirty="0"/>
          </a:p>
          <a:p>
            <a:r>
              <a:rPr lang="en-US" dirty="0"/>
              <a:t>However, government corruption often allowed businesses to avoid regulations</a:t>
            </a:r>
          </a:p>
        </p:txBody>
      </p:sp>
    </p:spTree>
    <p:extLst>
      <p:ext uri="{BB962C8B-B14F-4D97-AF65-F5344CB8AC3E}">
        <p14:creationId xmlns:p14="http://schemas.microsoft.com/office/powerpoint/2010/main" val="30423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72D1F5CF-334C-4DB4-AE55-A06DAADC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ig business gilded age cartoon">
            <a:extLst>
              <a:ext uri="{FF2B5EF4-FFF2-40B4-BE49-F238E27FC236}">
                <a16:creationId xmlns:a16="http://schemas.microsoft.com/office/drawing/2014/main" id="{B3DCC8CB-1BF3-491E-83C6-FBAB07EE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3" y="296223"/>
            <a:ext cx="9639314" cy="62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3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F372-0CD3-45BA-88A8-F2EBC42D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84068"/>
          </a:xfrm>
        </p:spPr>
        <p:txBody>
          <a:bodyPr/>
          <a:lstStyle/>
          <a:p>
            <a:pPr algn="ctr"/>
            <a:r>
              <a:rPr lang="en-US" dirty="0"/>
              <a:t>Working Conditions During the Gilded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9C29-17EC-4C14-9DE9-561092C2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2324"/>
            <a:ext cx="11705492" cy="5837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Due to limited regulations, working conditions during the Gilded Age were often poor and even dangerous</a:t>
            </a:r>
          </a:p>
          <a:p>
            <a:endParaRPr lang="en-US" dirty="0"/>
          </a:p>
          <a:p>
            <a:r>
              <a:rPr lang="en-US" dirty="0"/>
              <a:t>Workers often worked 10-12 hour days, 6 days a week</a:t>
            </a:r>
          </a:p>
          <a:p>
            <a:endParaRPr lang="en-US" dirty="0"/>
          </a:p>
          <a:p>
            <a:r>
              <a:rPr lang="en-US" dirty="0"/>
              <a:t>Children often worked with dangerous machinery</a:t>
            </a:r>
          </a:p>
          <a:p>
            <a:endParaRPr lang="en-US" dirty="0"/>
          </a:p>
          <a:p>
            <a:r>
              <a:rPr lang="en-US" dirty="0"/>
              <a:t>Doors were often locked to prevent workers from taking breaks – 146 workers died in the Triangle Shirtwaist Factory Fire</a:t>
            </a:r>
          </a:p>
          <a:p>
            <a:endParaRPr lang="en-US" dirty="0"/>
          </a:p>
          <a:p>
            <a:r>
              <a:rPr lang="en-US" dirty="0"/>
              <a:t>Division of labor: factory workers performed the same small task all day and never saw the finished product of their work</a:t>
            </a:r>
          </a:p>
          <a:p>
            <a:endParaRPr lang="en-US" dirty="0"/>
          </a:p>
          <a:p>
            <a:r>
              <a:rPr lang="en-US" dirty="0"/>
              <a:t>Owners of big businesses rarely interacted with their workers</a:t>
            </a:r>
          </a:p>
        </p:txBody>
      </p:sp>
    </p:spTree>
    <p:extLst>
      <p:ext uri="{BB962C8B-B14F-4D97-AF65-F5344CB8AC3E}">
        <p14:creationId xmlns:p14="http://schemas.microsoft.com/office/powerpoint/2010/main" val="34379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BAA8-C923-4C3B-B22A-82F80AF8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Social Darwinism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4374-BE00-49E6-9EEC-1568F00E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71"/>
            <a:ext cx="10515600" cy="4745160"/>
          </a:xfrm>
        </p:spPr>
        <p:txBody>
          <a:bodyPr/>
          <a:lstStyle/>
          <a:p>
            <a:r>
              <a:rPr lang="en-US" dirty="0"/>
              <a:t>Darwinism: The scientific theory that focuses on “survival of the fittest” and natural selection as the mechanism for evolution</a:t>
            </a:r>
          </a:p>
          <a:p>
            <a:endParaRPr lang="en-US" dirty="0"/>
          </a:p>
          <a:p>
            <a:r>
              <a:rPr lang="en-US" dirty="0"/>
              <a:t>Social Darwinism: The application of survival of the fittest to society</a:t>
            </a:r>
          </a:p>
          <a:p>
            <a:endParaRPr lang="en-US" dirty="0"/>
          </a:p>
          <a:p>
            <a:pPr lvl="1"/>
            <a:r>
              <a:rPr lang="en-US" dirty="0"/>
              <a:t>Those who acquire wealth are the most “fit;” those who remain poor are “unfit” and are lazy or incapable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Big business owners argued that government should not regulate the economy so as not to upset natural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CBAE7-DC25-4CC7-A735-B72FFA0B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0" y="3752603"/>
            <a:ext cx="3550577" cy="2887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8ABDB-010C-4CEA-8E64-80C9E18B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56" y="3640675"/>
            <a:ext cx="3922065" cy="3076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07BAA-02FE-4767-843A-B18B3CC3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791" y="3640676"/>
            <a:ext cx="4069999" cy="307691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449E56A-00B0-461F-9205-AAF3D7D7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339359"/>
            <a:ext cx="11750633" cy="232071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Industrialization, Urbanization, increased populations due to immigration, and no regulation of business all contributed to the poor living and working conditions of lower class Americans</a:t>
            </a:r>
          </a:p>
        </p:txBody>
      </p:sp>
    </p:spTree>
    <p:extLst>
      <p:ext uri="{BB962C8B-B14F-4D97-AF65-F5344CB8AC3E}">
        <p14:creationId xmlns:p14="http://schemas.microsoft.com/office/powerpoint/2010/main" val="8286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person, ground&#10;&#10;Description generated with very high confidence">
            <a:extLst>
              <a:ext uri="{FF2B5EF4-FFF2-40B4-BE49-F238E27FC236}">
                <a16:creationId xmlns:a16="http://schemas.microsoft.com/office/drawing/2014/main" id="{6E829B94-DC76-4D82-BD26-DA4F3F956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19"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026" name="Picture 2" descr="Image result for gilded age factory">
            <a:extLst>
              <a:ext uri="{FF2B5EF4-FFF2-40B4-BE49-F238E27FC236}">
                <a16:creationId xmlns:a16="http://schemas.microsoft.com/office/drawing/2014/main" id="{C6442644-F144-4311-8779-E2D36F84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r="1" b="3948"/>
          <a:stretch/>
        </p:blipFill>
        <p:spPr bwMode="auto"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itting, table, indoor, sky&#10;&#10;Description generated with high confidence">
            <a:extLst>
              <a:ext uri="{FF2B5EF4-FFF2-40B4-BE49-F238E27FC236}">
                <a16:creationId xmlns:a16="http://schemas.microsoft.com/office/drawing/2014/main" id="{9DB3FEFE-E3D3-41F2-9993-FB2870D1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r="4618" b="4"/>
          <a:stretch/>
        </p:blipFill>
        <p:spPr>
          <a:xfrm>
            <a:off x="7458302" y="0"/>
            <a:ext cx="3809132" cy="313953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A295-D840-4220-AF2C-D6C07A58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About the Problems Society Faced During the Gilded 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FA958-5BC7-499A-B47A-356B7487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05" y="2100470"/>
            <a:ext cx="2792211" cy="392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B7F01-8646-4069-8117-F9E9BD9A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64" y="2100469"/>
            <a:ext cx="2480520" cy="39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97923-6C17-480E-B32E-998D35B3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67" y="3575538"/>
            <a:ext cx="4574873" cy="3207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CBAE7-DC25-4CC7-A735-B72FFA0B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30" y="716708"/>
            <a:ext cx="3334785" cy="271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8ABDB-010C-4CEA-8E64-80C9E18B2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591" y="3640677"/>
            <a:ext cx="3922065" cy="3076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07BAA-02FE-4767-843A-B18B3CC3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532" y="844062"/>
            <a:ext cx="3354741" cy="25361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449E56A-00B0-461F-9205-AAF3D7D7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844062"/>
            <a:ext cx="3261775" cy="2014660"/>
          </a:xfrm>
        </p:spPr>
        <p:txBody>
          <a:bodyPr>
            <a:normAutofit fontScale="90000"/>
          </a:bodyPr>
          <a:lstStyle/>
          <a:p>
            <a:r>
              <a:rPr lang="en-US" dirty="0"/>
              <a:t>Jacob Riis’ </a:t>
            </a:r>
            <a:r>
              <a:rPr lang="en-US" i="1" dirty="0"/>
              <a:t>How the Other Half Lives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C3D73-A270-4197-8AD4-F747C1CFAF96}"/>
              </a:ext>
            </a:extLst>
          </p:cNvPr>
          <p:cNvSpPr/>
          <p:nvPr/>
        </p:nvSpPr>
        <p:spPr>
          <a:xfrm rot="21351247">
            <a:off x="2886897" y="2968435"/>
            <a:ext cx="886351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Did We Get To This Point?</a:t>
            </a:r>
          </a:p>
        </p:txBody>
      </p:sp>
    </p:spTree>
    <p:extLst>
      <p:ext uri="{BB962C8B-B14F-4D97-AF65-F5344CB8AC3E}">
        <p14:creationId xmlns:p14="http://schemas.microsoft.com/office/powerpoint/2010/main" val="34090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9831-70B5-4A8B-BBE3-C8A6BC8E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84422"/>
          </a:xfrm>
        </p:spPr>
        <p:txBody>
          <a:bodyPr/>
          <a:lstStyle/>
          <a:p>
            <a:pPr algn="ctr"/>
            <a:r>
              <a:rPr lang="en-US" dirty="0"/>
              <a:t>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99BB-E8B4-4119-8D0D-2A4AFDA6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678"/>
            <a:ext cx="10515600" cy="5873260"/>
          </a:xfrm>
        </p:spPr>
        <p:txBody>
          <a:bodyPr>
            <a:normAutofit fontScale="92500"/>
          </a:bodyPr>
          <a:lstStyle/>
          <a:p>
            <a:r>
              <a:rPr lang="en-US" dirty="0"/>
              <a:t>Between 1885-1920, around 21 million immigrants came to the U.S.</a:t>
            </a:r>
          </a:p>
          <a:p>
            <a:endParaRPr lang="en-US" dirty="0"/>
          </a:p>
          <a:p>
            <a:pPr lvl="1"/>
            <a:r>
              <a:rPr lang="en-US" dirty="0"/>
              <a:t>Many left their homes because of famine, persecution, etc. (push factors), and came to the U.S. looking for jobs and opportunity (pull factors)</a:t>
            </a:r>
          </a:p>
          <a:p>
            <a:endParaRPr lang="en-US" dirty="0"/>
          </a:p>
          <a:p>
            <a:r>
              <a:rPr lang="en-US" dirty="0"/>
              <a:t>“Old Immigrants” arrived between 1865-1890 and came from Northwest &amp; Central Europe</a:t>
            </a:r>
          </a:p>
          <a:p>
            <a:endParaRPr lang="en-US" dirty="0"/>
          </a:p>
          <a:p>
            <a:pPr lvl="1"/>
            <a:r>
              <a:rPr lang="en-US" dirty="0"/>
              <a:t>These immigrants were mostly white, Protestant, and English-speaking </a:t>
            </a:r>
          </a:p>
          <a:p>
            <a:pPr lvl="1"/>
            <a:endParaRPr lang="en-US" dirty="0"/>
          </a:p>
          <a:p>
            <a:r>
              <a:rPr lang="en-US" dirty="0"/>
              <a:t>“New Immigrants” arrived between 1890-1920 and came from Eastern Europe, Asia, &amp; the Middle East</a:t>
            </a:r>
          </a:p>
          <a:p>
            <a:endParaRPr lang="en-US" dirty="0"/>
          </a:p>
          <a:p>
            <a:pPr lvl="1"/>
            <a:r>
              <a:rPr lang="en-US" dirty="0"/>
              <a:t>These immigrants were diverse in their religions, cultures, languages, and customs</a:t>
            </a:r>
          </a:p>
        </p:txBody>
      </p:sp>
    </p:spTree>
    <p:extLst>
      <p:ext uri="{BB962C8B-B14F-4D97-AF65-F5344CB8AC3E}">
        <p14:creationId xmlns:p14="http://schemas.microsoft.com/office/powerpoint/2010/main" val="29608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3.png" descr="Chart">
            <a:extLst>
              <a:ext uri="{FF2B5EF4-FFF2-40B4-BE49-F238E27FC236}">
                <a16:creationId xmlns:a16="http://schemas.microsoft.com/office/drawing/2014/main" id="{D6F7E8C5-2482-4984-A92D-074165810F2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08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BF17-685F-4EE6-B6C0-264CA47A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48"/>
            <a:ext cx="10515600" cy="1325563"/>
          </a:xfrm>
        </p:spPr>
        <p:txBody>
          <a:bodyPr/>
          <a:lstStyle/>
          <a:p>
            <a:r>
              <a:rPr lang="en-US" dirty="0"/>
              <a:t>Increased Immigration Led to Increased Nativism &amp; Anti-Immigration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0E5A-49FE-48B0-8D18-4FFBDA45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1518139"/>
            <a:ext cx="11857892" cy="5181599"/>
          </a:xfrm>
        </p:spPr>
        <p:txBody>
          <a:bodyPr>
            <a:normAutofit fontScale="92500"/>
          </a:bodyPr>
          <a:lstStyle/>
          <a:p>
            <a:r>
              <a:rPr lang="en-US" dirty="0"/>
              <a:t>Nativists were people born in the U.S. that opposed </a:t>
            </a:r>
            <a:r>
              <a:rPr lang="en-US" dirty="0" smtClean="0"/>
              <a:t>immigration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immigrants, especially “new immigrants,” faced racism, hostility, and segregation</a:t>
            </a:r>
          </a:p>
          <a:p>
            <a:endParaRPr lang="en-US" dirty="0"/>
          </a:p>
          <a:p>
            <a:r>
              <a:rPr lang="en-US" dirty="0"/>
              <a:t>The Gentlemen’s Agreement (1908) limited the number of immigrants from Japan</a:t>
            </a:r>
          </a:p>
          <a:p>
            <a:endParaRPr lang="en-US" dirty="0"/>
          </a:p>
          <a:p>
            <a:r>
              <a:rPr lang="en-US" dirty="0"/>
              <a:t>The Chinese Exclusion Act (1882) limited the number of Chinese laborers for 20 years </a:t>
            </a:r>
          </a:p>
          <a:p>
            <a:endParaRPr lang="en-US" dirty="0"/>
          </a:p>
          <a:p>
            <a:pPr lvl="1"/>
            <a:r>
              <a:rPr lang="en-US" dirty="0"/>
              <a:t>This was a response to the number of Chinese that came to California and worked on the Transcontinental Railroad</a:t>
            </a:r>
          </a:p>
        </p:txBody>
      </p:sp>
    </p:spTree>
    <p:extLst>
      <p:ext uri="{BB962C8B-B14F-4D97-AF65-F5344CB8AC3E}">
        <p14:creationId xmlns:p14="http://schemas.microsoft.com/office/powerpoint/2010/main" val="24161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22E9E-7021-4DFF-ACDB-14A0F90B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10743" r="3343" b="11664"/>
          <a:stretch/>
        </p:blipFill>
        <p:spPr>
          <a:xfrm>
            <a:off x="779584" y="463062"/>
            <a:ext cx="4794739" cy="248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C9F4FC-4247-4D9D-AF3D-8BC61DD04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6" r="-3" b="21796"/>
          <a:stretch/>
        </p:blipFill>
        <p:spPr>
          <a:xfrm>
            <a:off x="170319" y="3384300"/>
            <a:ext cx="5925681" cy="3151965"/>
          </a:xfrm>
          <a:prstGeom prst="rect">
            <a:avLst/>
          </a:prstGeom>
        </p:spPr>
      </p:pic>
      <p:pic>
        <p:nvPicPr>
          <p:cNvPr id="2050" name="Picture 2" descr="Image result for chinese exclusion act">
            <a:extLst>
              <a:ext uri="{FF2B5EF4-FFF2-40B4-BE49-F238E27FC236}">
                <a16:creationId xmlns:a16="http://schemas.microsoft.com/office/drawing/2014/main" id="{0D62939D-3DFD-4977-BA7D-4027B41E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1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 descr="Chart">
            <a:extLst>
              <a:ext uri="{FF2B5EF4-FFF2-40B4-BE49-F238E27FC236}">
                <a16:creationId xmlns:a16="http://schemas.microsoft.com/office/drawing/2014/main" id="{4F2CE22D-4696-44A3-B871-5348C123BDC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5800" y="304799"/>
            <a:ext cx="10460400" cy="60363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04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651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Do Now</vt:lpstr>
      <vt:lpstr>PowerPoint Presentation</vt:lpstr>
      <vt:lpstr>How Do We Know About the Problems Society Faced During the Gilded Age?</vt:lpstr>
      <vt:lpstr>Jacob Riis’ How the Other Half Lives</vt:lpstr>
      <vt:lpstr>Immigration</vt:lpstr>
      <vt:lpstr>PowerPoint Presentation</vt:lpstr>
      <vt:lpstr>Increased Immigration Led to Increased Nativism &amp; Anti-Immigration Laws</vt:lpstr>
      <vt:lpstr>PowerPoint Presentation</vt:lpstr>
      <vt:lpstr>PowerPoint Presentation</vt:lpstr>
      <vt:lpstr>Urbanization  (The Growth of Cities)</vt:lpstr>
      <vt:lpstr>Effects of Urbanization </vt:lpstr>
      <vt:lpstr>The Politics of Big Business</vt:lpstr>
      <vt:lpstr>PowerPoint Presentation</vt:lpstr>
      <vt:lpstr>PowerPoint Presentation</vt:lpstr>
      <vt:lpstr>Working Conditions During the Gilded Age</vt:lpstr>
      <vt:lpstr>Social Darwinism</vt:lpstr>
      <vt:lpstr>Industrialization, Urbanization, increased populations due to immigration, and no regulation of business all contributed to the poor living and working conditions of lower class Americans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Joshua Fitzgibbons</dc:creator>
  <cp:lastModifiedBy>Fitzgibbons, Joshua</cp:lastModifiedBy>
  <cp:revision>12</cp:revision>
  <dcterms:created xsi:type="dcterms:W3CDTF">2019-01-01T22:55:15Z</dcterms:created>
  <dcterms:modified xsi:type="dcterms:W3CDTF">2019-01-04T17:36:17Z</dcterms:modified>
</cp:coreProperties>
</file>