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74" r:id="rId3"/>
    <p:sldId id="258" r:id="rId4"/>
    <p:sldId id="259" r:id="rId5"/>
    <p:sldId id="257" r:id="rId6"/>
    <p:sldId id="261" r:id="rId7"/>
    <p:sldId id="275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92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4</c:v>
                </c:pt>
                <c:pt idx="1">
                  <c:v>3.5</c:v>
                </c:pt>
                <c:pt idx="2">
                  <c:v>3</c:v>
                </c:pt>
                <c:pt idx="3">
                  <c:v>2.5</c:v>
                </c:pt>
                <c:pt idx="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46-4943-A1A1-C3FED4FD66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46-4943-A1A1-C3FED4FD66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46-4943-A1A1-C3FED4FD6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8055272"/>
        <c:axId val="2098058248"/>
      </c:lineChart>
      <c:catAx>
        <c:axId val="2098055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8058248"/>
        <c:crosses val="autoZero"/>
        <c:auto val="1"/>
        <c:lblAlgn val="ctr"/>
        <c:lblOffset val="100"/>
        <c:noMultiLvlLbl val="0"/>
      </c:catAx>
      <c:valAx>
        <c:axId val="209805824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098055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4</c:v>
                </c:pt>
                <c:pt idx="1">
                  <c:v>3.5</c:v>
                </c:pt>
                <c:pt idx="2">
                  <c:v>3</c:v>
                </c:pt>
                <c:pt idx="3">
                  <c:v>2.5</c:v>
                </c:pt>
                <c:pt idx="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46-4943-A1A1-C3FED4FD66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46-4943-A1A1-C3FED4FD66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46-4943-A1A1-C3FED4FD6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8055272"/>
        <c:axId val="2098058248"/>
      </c:lineChart>
      <c:catAx>
        <c:axId val="2098055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8058248"/>
        <c:crosses val="autoZero"/>
        <c:auto val="1"/>
        <c:lblAlgn val="ctr"/>
        <c:lblOffset val="100"/>
        <c:noMultiLvlLbl val="0"/>
      </c:catAx>
      <c:valAx>
        <c:axId val="209805824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098055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</c:numCache>
            </c:numRef>
          </c:cat>
          <c:val>
            <c:numRef>
              <c:f>Sheet1!$B$2:$B$7</c:f>
              <c:numCache>
                <c:formatCode>0.00</c:formatCode>
                <c:ptCount val="6"/>
                <c:pt idx="1">
                  <c:v>4</c:v>
                </c:pt>
                <c:pt idx="2">
                  <c:v>3.5</c:v>
                </c:pt>
                <c:pt idx="3">
                  <c:v>3</c:v>
                </c:pt>
                <c:pt idx="4">
                  <c:v>2.5</c:v>
                </c:pt>
                <c:pt idx="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79-402F-AA8E-F5D6065E50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79-402F-AA8E-F5D6065E50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79-402F-AA8E-F5D6065E5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8033832"/>
        <c:axId val="2098032680"/>
      </c:lineChart>
      <c:catAx>
        <c:axId val="2098033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8032680"/>
        <c:crosses val="autoZero"/>
        <c:auto val="1"/>
        <c:lblAlgn val="ctr"/>
        <c:lblOffset val="100"/>
        <c:noMultiLvlLbl val="0"/>
      </c:catAx>
      <c:valAx>
        <c:axId val="209803268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098033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E009-5BD3-BF48-850E-38090CE8E402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E009-5BD3-BF48-850E-38090CE8E402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2EA3-15A7-E243-AE0F-7B8E0A868E2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E009-5BD3-BF48-850E-38090CE8E402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2EA3-15A7-E243-AE0F-7B8E0A868E2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E009-5BD3-BF48-850E-38090CE8E402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2EA3-15A7-E243-AE0F-7B8E0A868E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E009-5BD3-BF48-850E-38090CE8E402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2EA3-15A7-E243-AE0F-7B8E0A868E2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E009-5BD3-BF48-850E-38090CE8E402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2EA3-15A7-E243-AE0F-7B8E0A868E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E009-5BD3-BF48-850E-38090CE8E402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2EA3-15A7-E243-AE0F-7B8E0A868E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E009-5BD3-BF48-850E-38090CE8E402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2EA3-15A7-E243-AE0F-7B8E0A868E2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E009-5BD3-BF48-850E-38090CE8E402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2EA3-15A7-E243-AE0F-7B8E0A868E2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E009-5BD3-BF48-850E-38090CE8E402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2EA3-15A7-E243-AE0F-7B8E0A868E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E009-5BD3-BF48-850E-38090CE8E402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2EA3-15A7-E243-AE0F-7B8E0A868E2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E009-5BD3-BF48-850E-38090CE8E402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2EA3-15A7-E243-AE0F-7B8E0A868E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82EA3-15A7-E243-AE0F-7B8E0A868E2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DE009-5BD3-BF48-850E-38090CE8E402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Demand</a:t>
            </a:r>
          </a:p>
        </p:txBody>
      </p:sp>
    </p:spTree>
    <p:extLst>
      <p:ext uri="{BB962C8B-B14F-4D97-AF65-F5344CB8AC3E}">
        <p14:creationId xmlns:p14="http://schemas.microsoft.com/office/powerpoint/2010/main" val="3727979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Substitution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Rise in movie ticket prices </a:t>
            </a:r>
            <a:r>
              <a:rPr lang="en-US" sz="2800" dirty="0">
                <a:sym typeface="Wingdings"/>
              </a:rPr>
              <a:t> Customers buy fewer tickets &amp; rent more </a:t>
            </a:r>
            <a:r>
              <a:rPr lang="en-US" sz="2800" dirty="0" err="1">
                <a:sym typeface="Wingdings"/>
              </a:rPr>
              <a:t>Blurays</a:t>
            </a:r>
            <a:endParaRPr lang="en-US" sz="2800" dirty="0">
              <a:sym typeface="Wingdings"/>
            </a:endParaRPr>
          </a:p>
          <a:p>
            <a:r>
              <a:rPr lang="en-US" sz="2800" dirty="0">
                <a:sym typeface="Wingdings"/>
              </a:rPr>
              <a:t>Rise in apple prices  Customers buy fewer apples and buy more oranges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077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Purchasing Power </a:t>
            </a:r>
            <a:r>
              <a:rPr lang="mr-IN" dirty="0"/>
              <a:t>–</a:t>
            </a:r>
            <a:r>
              <a:rPr lang="en-US" dirty="0"/>
              <a:t> Your ability to buy something; </a:t>
            </a:r>
            <a:r>
              <a:rPr lang="en-US" b="1" dirty="0"/>
              <a:t>when prices increase, your ability to purchase products (purchasing power) decreases</a:t>
            </a:r>
          </a:p>
          <a:p>
            <a:r>
              <a:rPr lang="en-US" dirty="0"/>
              <a:t>You make $100 per week</a:t>
            </a:r>
          </a:p>
          <a:p>
            <a:r>
              <a:rPr lang="en-US" dirty="0"/>
              <a:t>You can buy 100 Twinkies per week at $1 each</a:t>
            </a:r>
          </a:p>
          <a:p>
            <a:r>
              <a:rPr lang="en-US" dirty="0"/>
              <a:t>Price of Twinkies rises to $1.25</a:t>
            </a:r>
          </a:p>
          <a:p>
            <a:r>
              <a:rPr lang="en-US" dirty="0"/>
              <a:t>Now, you can only buy 80 Twinkies per week</a:t>
            </a:r>
          </a:p>
        </p:txBody>
      </p:sp>
    </p:spTree>
    <p:extLst>
      <p:ext uri="{BB962C8B-B14F-4D97-AF65-F5344CB8AC3E}">
        <p14:creationId xmlns:p14="http://schemas.microsoft.com/office/powerpoint/2010/main" val="113681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3657600"/>
          </a:xfrm>
        </p:spPr>
        <p:txBody>
          <a:bodyPr>
            <a:normAutofit/>
          </a:bodyPr>
          <a:lstStyle/>
          <a:p>
            <a:r>
              <a:rPr lang="en-US" sz="3200" dirty="0"/>
              <a:t>When prices are low </a:t>
            </a:r>
            <a:r>
              <a:rPr lang="en-US" sz="3200" dirty="0">
                <a:sym typeface="Wingdings"/>
              </a:rPr>
              <a:t> $100 buys more things</a:t>
            </a:r>
          </a:p>
          <a:p>
            <a:pPr lvl="1"/>
            <a:r>
              <a:rPr lang="en-US" sz="3000" dirty="0">
                <a:sym typeface="Wingdings"/>
              </a:rPr>
              <a:t>Quantity Demanded goes up</a:t>
            </a:r>
          </a:p>
          <a:p>
            <a:pPr marL="457200" lvl="1" indent="0">
              <a:buNone/>
            </a:pPr>
            <a:endParaRPr lang="en-US" sz="3000" dirty="0">
              <a:sym typeface="Wingdings"/>
            </a:endParaRPr>
          </a:p>
          <a:p>
            <a:r>
              <a:rPr lang="en-US" sz="3200" dirty="0">
                <a:sym typeface="Wingdings"/>
              </a:rPr>
              <a:t>When prices are high  $100 buys fewer things</a:t>
            </a:r>
          </a:p>
          <a:p>
            <a:pPr lvl="1"/>
            <a:r>
              <a:rPr lang="en-US" sz="3000" dirty="0">
                <a:sym typeface="Wingdings"/>
              </a:rPr>
              <a:t>Quantity Demanded goes down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83277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Schedule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287461"/>
              </p:ext>
            </p:extLst>
          </p:nvPr>
        </p:nvGraphicFramePr>
        <p:xfrm>
          <a:off x="463550" y="2308225"/>
          <a:ext cx="82677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Price (Dollars/Gallon)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Quantity of Gas Demanded (Gallons)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$2.00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$2.50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$3.00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$3.50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$4.00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317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675"/>
            <a:ext cx="7770813" cy="3657600"/>
          </a:xfrm>
        </p:spPr>
        <p:txBody>
          <a:bodyPr/>
          <a:lstStyle/>
          <a:p>
            <a:r>
              <a:rPr lang="en-US" dirty="0"/>
              <a:t>Graphical representation of the Demand Schedule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05792365"/>
              </p:ext>
            </p:extLst>
          </p:nvPr>
        </p:nvGraphicFramePr>
        <p:xfrm>
          <a:off x="1396999" y="2413000"/>
          <a:ext cx="646112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123" y="2673320"/>
            <a:ext cx="1285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Price (Dollars/Gallon)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4750" y="6451084"/>
            <a:ext cx="4429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Quantity of Gas Demanded (Gallons)</a:t>
            </a:r>
          </a:p>
        </p:txBody>
      </p:sp>
    </p:spTree>
    <p:extLst>
      <p:ext uri="{BB962C8B-B14F-4D97-AF65-F5344CB8AC3E}">
        <p14:creationId xmlns:p14="http://schemas.microsoft.com/office/powerpoint/2010/main" val="4263325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Change in quantity demanded due to a change in price is called a </a:t>
            </a:r>
            <a:r>
              <a:rPr lang="en-US" sz="3600" b="1" i="1" dirty="0"/>
              <a:t>movement along the demand curve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8160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675"/>
            <a:ext cx="7770813" cy="3657600"/>
          </a:xfrm>
        </p:spPr>
        <p:txBody>
          <a:bodyPr/>
          <a:lstStyle/>
          <a:p>
            <a:r>
              <a:rPr lang="en-US" dirty="0"/>
              <a:t>Graphical representation of the Demand Schedule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396999" y="2413000"/>
          <a:ext cx="646112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123" y="2673320"/>
            <a:ext cx="1285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Price (Dollars/Gallon)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4750" y="6451084"/>
            <a:ext cx="4429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Quantity of Gas Demanded (Gallons)</a:t>
            </a:r>
          </a:p>
        </p:txBody>
      </p:sp>
    </p:spTree>
    <p:extLst>
      <p:ext uri="{BB962C8B-B14F-4D97-AF65-F5344CB8AC3E}">
        <p14:creationId xmlns:p14="http://schemas.microsoft.com/office/powerpoint/2010/main" val="3028531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Demand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Graphical representation of the quantity of a good demanded by </a:t>
            </a:r>
            <a:r>
              <a:rPr lang="en-US" sz="2800" b="1" i="1" dirty="0"/>
              <a:t>ALL </a:t>
            </a:r>
            <a:r>
              <a:rPr lang="en-US" sz="2800" dirty="0"/>
              <a:t>consumers in the market at each price</a:t>
            </a:r>
          </a:p>
        </p:txBody>
      </p:sp>
    </p:spTree>
    <p:extLst>
      <p:ext uri="{BB962C8B-B14F-4D97-AF65-F5344CB8AC3E}">
        <p14:creationId xmlns:p14="http://schemas.microsoft.com/office/powerpoint/2010/main" val="1370940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184441"/>
              </p:ext>
            </p:extLst>
          </p:nvPr>
        </p:nvGraphicFramePr>
        <p:xfrm>
          <a:off x="0" y="-1"/>
          <a:ext cx="9144000" cy="2524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0861">
                <a:tc>
                  <a:txBody>
                    <a:bodyPr/>
                    <a:lstStyle/>
                    <a:p>
                      <a:r>
                        <a:rPr lang="en-US" dirty="0"/>
                        <a:t>Price (Dollars/Gallon)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Tom’s Demand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Fred’s Demand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Market Demand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816">
                <a:tc>
                  <a:txBody>
                    <a:bodyPr/>
                    <a:lstStyle/>
                    <a:p>
                      <a:r>
                        <a:rPr lang="en-US" dirty="0"/>
                        <a:t>$2.00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816">
                <a:tc>
                  <a:txBody>
                    <a:bodyPr/>
                    <a:lstStyle/>
                    <a:p>
                      <a:r>
                        <a:rPr lang="en-US" dirty="0"/>
                        <a:t>$2.50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816">
                <a:tc>
                  <a:txBody>
                    <a:bodyPr/>
                    <a:lstStyle/>
                    <a:p>
                      <a:r>
                        <a:rPr lang="en-US" dirty="0"/>
                        <a:t>$3.00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16">
                <a:tc>
                  <a:txBody>
                    <a:bodyPr/>
                    <a:lstStyle/>
                    <a:p>
                      <a:r>
                        <a:rPr lang="en-US" dirty="0"/>
                        <a:t>$3.50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723806942"/>
              </p:ext>
            </p:extLst>
          </p:nvPr>
        </p:nvGraphicFramePr>
        <p:xfrm>
          <a:off x="1524000" y="246645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75" y="3521015"/>
            <a:ext cx="1250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Price (Dollars/Gallon)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4750" y="6451084"/>
            <a:ext cx="4429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Quantity of Gas Demanded (Gallons)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9560" y="4136568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Dmarket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3689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law of demand</a:t>
            </a:r>
          </a:p>
          <a:p>
            <a:r>
              <a:rPr lang="en-US" dirty="0"/>
              <a:t>Identify &amp; describe the role of the substitution effect &amp; the income effect</a:t>
            </a:r>
          </a:p>
          <a:p>
            <a:r>
              <a:rPr lang="en-US" dirty="0"/>
              <a:t>Explain the relationship between a demand schedule &amp; demand curve</a:t>
            </a:r>
          </a:p>
        </p:txBody>
      </p:sp>
    </p:spTree>
    <p:extLst>
      <p:ext uri="{BB962C8B-B14F-4D97-AF65-F5344CB8AC3E}">
        <p14:creationId xmlns:p14="http://schemas.microsoft.com/office/powerpoint/2010/main" val="183982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Quantity Demanded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amount of a good that consumers are </a:t>
            </a:r>
            <a:r>
              <a:rPr lang="en-US" sz="2800" b="1" i="1" dirty="0"/>
              <a:t>willing and able</a:t>
            </a:r>
            <a:r>
              <a:rPr lang="en-US" sz="2800" b="1" dirty="0"/>
              <a:t> </a:t>
            </a:r>
            <a:r>
              <a:rPr lang="en-US" sz="2800" dirty="0"/>
              <a:t>to purchase at a </a:t>
            </a:r>
            <a:r>
              <a:rPr lang="en-US" sz="2800" b="1" i="1" dirty="0"/>
              <a:t>particular price</a:t>
            </a:r>
          </a:p>
          <a:p>
            <a:r>
              <a:rPr lang="en-US" sz="2800" dirty="0"/>
              <a:t>NOT how much of a good you want</a:t>
            </a:r>
          </a:p>
          <a:p>
            <a:r>
              <a:rPr lang="en-US" sz="2800" dirty="0"/>
              <a:t>Must be willing and able to buy that quantity</a:t>
            </a:r>
          </a:p>
        </p:txBody>
      </p:sp>
    </p:spTree>
    <p:extLst>
      <p:ext uri="{BB962C8B-B14F-4D97-AF65-F5344CB8AC3E}">
        <p14:creationId xmlns:p14="http://schemas.microsoft.com/office/powerpoint/2010/main" val="211201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Quantity Demanded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love Twinkies</a:t>
            </a:r>
          </a:p>
          <a:p>
            <a:r>
              <a:rPr lang="en-US" dirty="0"/>
              <a:t>You want 100 Twinkies</a:t>
            </a:r>
          </a:p>
          <a:p>
            <a:r>
              <a:rPr lang="en-US" dirty="0"/>
              <a:t>Twinkies cost $1 each</a:t>
            </a:r>
          </a:p>
          <a:p>
            <a:r>
              <a:rPr lang="en-US" dirty="0"/>
              <a:t>You have $10</a:t>
            </a:r>
          </a:p>
          <a:p>
            <a:r>
              <a:rPr lang="en-US" dirty="0"/>
              <a:t>You also need to spend $5 on gas</a:t>
            </a:r>
          </a:p>
          <a:p>
            <a:r>
              <a:rPr lang="en-US" dirty="0"/>
              <a:t>What is your </a:t>
            </a:r>
            <a:r>
              <a:rPr lang="en-US" b="1" dirty="0"/>
              <a:t>quantity demanded </a:t>
            </a:r>
            <a:r>
              <a:rPr lang="en-US" dirty="0"/>
              <a:t>of Twinkies?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0" y="1651000"/>
            <a:ext cx="3810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9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Rise in Price = Fall in Quantity Demanded</a:t>
            </a:r>
          </a:p>
          <a:p>
            <a:r>
              <a:rPr lang="en-US" sz="2800" dirty="0"/>
              <a:t>Fall in Price = Rise in Quantity Demanded</a:t>
            </a:r>
          </a:p>
          <a:p>
            <a:r>
              <a:rPr lang="en-US" sz="2800" dirty="0"/>
              <a:t>Tendency for price &amp; quantity demanded to move in opposite directions</a:t>
            </a:r>
          </a:p>
        </p:txBody>
      </p:sp>
    </p:spTree>
    <p:extLst>
      <p:ext uri="{BB962C8B-B14F-4D97-AF65-F5344CB8AC3E}">
        <p14:creationId xmlns:p14="http://schemas.microsoft.com/office/powerpoint/2010/main" val="297643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896" r="10677"/>
          <a:stretch/>
        </p:blipFill>
        <p:spPr>
          <a:xfrm>
            <a:off x="5317595" y="587667"/>
            <a:ext cx="3474494" cy="2460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97400"/>
            <a:ext cx="4587875" cy="1889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066" y="4276725"/>
            <a:ext cx="4588934" cy="258127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858154" y="4873625"/>
            <a:ext cx="1459441" cy="1323975"/>
          </a:xfrm>
          <a:prstGeom prst="righ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9" y="778167"/>
            <a:ext cx="4666721" cy="202535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001029" y="1120775"/>
            <a:ext cx="1459441" cy="1323975"/>
          </a:xfrm>
          <a:prstGeom prst="righ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029" y="356834"/>
            <a:ext cx="320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As Price Goes Up</a:t>
            </a:r>
            <a:r>
              <a:rPr lang="mr-IN" sz="2400" b="1" dirty="0"/>
              <a:t>…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60469" y="163586"/>
            <a:ext cx="3191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Quantity Demanded Goes Down</a:t>
            </a:r>
            <a:r>
              <a:rPr lang="mr-IN" sz="2400" b="1" dirty="0"/>
              <a:t>…</a:t>
            </a:r>
            <a:r>
              <a:rPr lang="en-US" sz="2400" b="1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977332"/>
            <a:ext cx="327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As Price Goes Down</a:t>
            </a:r>
            <a:r>
              <a:rPr lang="mr-IN" sz="2400" b="1" dirty="0"/>
              <a:t>…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5" y="3509228"/>
            <a:ext cx="3222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Quantity Demanded Goes Up</a:t>
            </a:r>
            <a:r>
              <a:rPr lang="mr-IN" sz="2400" b="1" dirty="0"/>
              <a:t>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75236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“All Else Equal”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Changes in quantity demanded assume that all else remains equal</a:t>
            </a:r>
          </a:p>
          <a:p>
            <a:pPr lvl="1"/>
            <a:r>
              <a:rPr lang="en-US" sz="2800" dirty="0"/>
              <a:t>Income, Your taste for a product, etc.</a:t>
            </a:r>
          </a:p>
        </p:txBody>
      </p:sp>
    </p:spTree>
    <p:extLst>
      <p:ext uri="{BB962C8B-B14F-4D97-AF65-F5344CB8AC3E}">
        <p14:creationId xmlns:p14="http://schemas.microsoft.com/office/powerpoint/2010/main" val="2085472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235"/>
            <a:ext cx="9144000" cy="1536139"/>
          </a:xfrm>
        </p:spPr>
        <p:txBody>
          <a:bodyPr/>
          <a:lstStyle/>
          <a:p>
            <a:r>
              <a:rPr lang="en-US" dirty="0"/>
              <a:t>When Price Goes Up, Quantity Demanded Goes Down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Substitution Effect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125" y="2819400"/>
            <a:ext cx="3978275" cy="3048000"/>
          </a:xfrm>
        </p:spPr>
        <p:txBody>
          <a:bodyPr>
            <a:normAutofit/>
          </a:bodyPr>
          <a:lstStyle/>
          <a:p>
            <a:r>
              <a:rPr lang="en-US" sz="2400" dirty="0"/>
              <a:t>Tendency for customers to switch away from a good whose price has risen and towards other goods that have become relatively less expensive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Income Effect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Diminished purchasing power of your income; your money doesn’t “go as far”</a:t>
            </a:r>
          </a:p>
        </p:txBody>
      </p:sp>
    </p:spTree>
    <p:extLst>
      <p:ext uri="{BB962C8B-B14F-4D97-AF65-F5344CB8AC3E}">
        <p14:creationId xmlns:p14="http://schemas.microsoft.com/office/powerpoint/2010/main" val="363888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Substitution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00400"/>
            <a:ext cx="7770813" cy="3657600"/>
          </a:xfrm>
        </p:spPr>
        <p:txBody>
          <a:bodyPr/>
          <a:lstStyle/>
          <a:p>
            <a:r>
              <a:rPr lang="en-US" dirty="0"/>
              <a:t>Tacos cost $1; Burritos cost $2</a:t>
            </a:r>
          </a:p>
          <a:p>
            <a:r>
              <a:rPr lang="en-US" dirty="0"/>
              <a:t>Opportunity cost of 1 burrito = </a:t>
            </a:r>
          </a:p>
          <a:p>
            <a:r>
              <a:rPr lang="en-US" dirty="0"/>
              <a:t>Price of burritos goes up to $3</a:t>
            </a:r>
          </a:p>
          <a:p>
            <a:r>
              <a:rPr lang="en-US" dirty="0"/>
              <a:t>New opportunity cost of 1 burrito =</a:t>
            </a:r>
          </a:p>
          <a:p>
            <a:r>
              <a:rPr lang="en-US" dirty="0"/>
              <a:t>Incentive to </a:t>
            </a:r>
            <a:r>
              <a:rPr lang="en-US" b="1" dirty="0"/>
              <a:t>substitute </a:t>
            </a:r>
            <a:r>
              <a:rPr lang="en-US" dirty="0"/>
              <a:t>tacos for burritos, because now you can get 3 tacos for every 1 burrito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6375" y="3864917"/>
            <a:ext cx="1112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 tacos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2627" y="5111750"/>
            <a:ext cx="1112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 tacos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269999"/>
            <a:ext cx="2319502" cy="1698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381" y="1132073"/>
            <a:ext cx="2977619" cy="166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4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132</TotalTime>
  <Words>560</Words>
  <Application>Microsoft Office PowerPoint</Application>
  <PresentationFormat>On-screen Show (4:3)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Calisto MT</vt:lpstr>
      <vt:lpstr>Wingdings</vt:lpstr>
      <vt:lpstr>Folio</vt:lpstr>
      <vt:lpstr>Demand</vt:lpstr>
      <vt:lpstr>Learning Objectives</vt:lpstr>
      <vt:lpstr>Quantity Demanded</vt:lpstr>
      <vt:lpstr>Quantity Demanded</vt:lpstr>
      <vt:lpstr>Law of Demand</vt:lpstr>
      <vt:lpstr>PowerPoint Presentation</vt:lpstr>
      <vt:lpstr>“All Else Equal”</vt:lpstr>
      <vt:lpstr>When Price Goes Up, Quantity Demanded Goes Down…</vt:lpstr>
      <vt:lpstr>Substitution Effect</vt:lpstr>
      <vt:lpstr>Substitution Effect</vt:lpstr>
      <vt:lpstr>Income Effect</vt:lpstr>
      <vt:lpstr>Income Effect</vt:lpstr>
      <vt:lpstr>Demand Schedule</vt:lpstr>
      <vt:lpstr>Demand Curve</vt:lpstr>
      <vt:lpstr>Demand Curve</vt:lpstr>
      <vt:lpstr>Demand Curve</vt:lpstr>
      <vt:lpstr>Market Demand Curve</vt:lpstr>
      <vt:lpstr>PowerPoint Presentation</vt:lpstr>
    </vt:vector>
  </TitlesOfParts>
  <Company>Georgetown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</dc:title>
  <dc:creator>Joshua Fitzgibbons</dc:creator>
  <cp:lastModifiedBy>Joshua Fitzgibbons</cp:lastModifiedBy>
  <cp:revision>20</cp:revision>
  <dcterms:created xsi:type="dcterms:W3CDTF">2017-09-17T18:03:14Z</dcterms:created>
  <dcterms:modified xsi:type="dcterms:W3CDTF">2019-02-24T15:12:35Z</dcterms:modified>
</cp:coreProperties>
</file>