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3" r:id="rId4"/>
    <p:sldId id="257" r:id="rId5"/>
    <p:sldId id="275" r:id="rId6"/>
    <p:sldId id="258" r:id="rId7"/>
    <p:sldId id="259" r:id="rId8"/>
    <p:sldId id="260" r:id="rId9"/>
    <p:sldId id="261" r:id="rId10"/>
    <p:sldId id="262" r:id="rId11"/>
    <p:sldId id="276" r:id="rId12"/>
    <p:sldId id="263" r:id="rId13"/>
    <p:sldId id="267" r:id="rId14"/>
    <p:sldId id="268" r:id="rId15"/>
    <p:sldId id="264" r:id="rId16"/>
    <p:sldId id="265" r:id="rId17"/>
    <p:sldId id="266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Morning!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Please take a sheet, read the directions, and get started right away!</a:t>
            </a:r>
          </a:p>
        </p:txBody>
      </p:sp>
    </p:spTree>
    <p:extLst>
      <p:ext uri="{BB962C8B-B14F-4D97-AF65-F5344CB8AC3E}">
        <p14:creationId xmlns:p14="http://schemas.microsoft.com/office/powerpoint/2010/main" val="169446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Can we have all of the things we need?</a:t>
            </a:r>
          </a:p>
          <a:p>
            <a:pPr lvl="1"/>
            <a:r>
              <a:rPr lang="en-US" sz="2600" i="1" dirty="0"/>
              <a:t>YES</a:t>
            </a:r>
          </a:p>
          <a:p>
            <a:r>
              <a:rPr lang="en-US" sz="2800" dirty="0"/>
              <a:t>Can we have all of the things we want?</a:t>
            </a:r>
          </a:p>
          <a:p>
            <a:pPr lvl="1"/>
            <a:r>
              <a:rPr lang="en-US" sz="2600" i="1" dirty="0"/>
              <a:t>NO </a:t>
            </a:r>
            <a:r>
              <a:rPr lang="mr-IN" sz="2600" i="1" dirty="0"/>
              <a:t>–</a:t>
            </a:r>
            <a:r>
              <a:rPr lang="en-US" sz="2600" i="1" dirty="0"/>
              <a:t> Wants are unlimited</a:t>
            </a:r>
          </a:p>
          <a:p>
            <a:r>
              <a:rPr lang="en-US" sz="2800" b="1" dirty="0"/>
              <a:t>When we desire more of something than we can have, we face a </a:t>
            </a:r>
            <a:r>
              <a:rPr lang="en-US" sz="3200" b="1" dirty="0"/>
              <a:t>scarcity</a:t>
            </a:r>
          </a:p>
        </p:txBody>
      </p:sp>
    </p:spTree>
    <p:extLst>
      <p:ext uri="{BB962C8B-B14F-4D97-AF65-F5344CB8AC3E}">
        <p14:creationId xmlns:p14="http://schemas.microsoft.com/office/powerpoint/2010/main" val="24656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Scarcity is the major problem that economics tries to answer</a:t>
            </a:r>
          </a:p>
          <a:p>
            <a:r>
              <a:rPr lang="en-US" sz="2400" dirty="0"/>
              <a:t>Because of scarcity, societies have to ask difficult questions:</a:t>
            </a:r>
          </a:p>
          <a:p>
            <a:pPr lvl="1"/>
            <a:r>
              <a:rPr lang="en-US" sz="2400" dirty="0"/>
              <a:t>What should we produce?</a:t>
            </a:r>
          </a:p>
          <a:p>
            <a:pPr lvl="1"/>
            <a:r>
              <a:rPr lang="en-US" sz="2400" dirty="0"/>
              <a:t>How do we produce these products?</a:t>
            </a:r>
          </a:p>
          <a:p>
            <a:pPr lvl="1"/>
            <a:r>
              <a:rPr lang="en-US" sz="2400" dirty="0"/>
              <a:t>For whom should we produce these products?</a:t>
            </a:r>
          </a:p>
        </p:txBody>
      </p:sp>
    </p:spTree>
    <p:extLst>
      <p:ext uri="{BB962C8B-B14F-4D97-AF65-F5344CB8AC3E}">
        <p14:creationId xmlns:p14="http://schemas.microsoft.com/office/powerpoint/2010/main" val="211357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805516"/>
          </a:xfrm>
        </p:spPr>
        <p:txBody>
          <a:bodyPr/>
          <a:lstStyle/>
          <a:p>
            <a:r>
              <a:rPr lang="en-US" dirty="0"/>
              <a:t>Are needs ever scarce?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391"/>
            <a:ext cx="5929313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844"/>
          <a:stretch/>
        </p:blipFill>
        <p:spPr>
          <a:xfrm>
            <a:off x="4826000" y="3759200"/>
            <a:ext cx="4318000" cy="309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" y="3873500"/>
            <a:ext cx="4127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Scarce?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250"/>
            <a:ext cx="5433786" cy="380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25" y="22225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623359"/>
          </a:xfrm>
        </p:spPr>
        <p:txBody>
          <a:bodyPr/>
          <a:lstStyle/>
          <a:p>
            <a:r>
              <a:rPr lang="en-US" dirty="0"/>
              <a:t>Can we always get everything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2770094"/>
            <a:ext cx="8699500" cy="3267169"/>
          </a:xfrm>
        </p:spPr>
        <p:txBody>
          <a:bodyPr>
            <a:normAutofit/>
          </a:bodyPr>
          <a:lstStyle/>
          <a:p>
            <a:r>
              <a:rPr lang="en-US" sz="2800" dirty="0"/>
              <a:t>You have $500</a:t>
            </a:r>
          </a:p>
          <a:p>
            <a:r>
              <a:rPr lang="en-US" sz="2800" dirty="0"/>
              <a:t>You want to buy 250 tacos from Taco Bell</a:t>
            </a:r>
          </a:p>
          <a:p>
            <a:r>
              <a:rPr lang="en-US" sz="2800" dirty="0"/>
              <a:t>Taco Bell doesn’t have enough tacos to sell you</a:t>
            </a:r>
          </a:p>
          <a:p>
            <a:pPr lvl="1">
              <a:lnSpc>
                <a:spcPct val="150000"/>
              </a:lnSpc>
            </a:pPr>
            <a:r>
              <a:rPr lang="en-US" sz="3200" dirty="0"/>
              <a:t>They have a scarcity of tacos!</a:t>
            </a:r>
          </a:p>
        </p:txBody>
      </p:sp>
    </p:spTree>
    <p:extLst>
      <p:ext uri="{BB962C8B-B14F-4D97-AF65-F5344CB8AC3E}">
        <p14:creationId xmlns:p14="http://schemas.microsoft.com/office/powerpoint/2010/main" val="3654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623359"/>
          </a:xfrm>
        </p:spPr>
        <p:txBody>
          <a:bodyPr/>
          <a:lstStyle/>
          <a:p>
            <a:r>
              <a:rPr lang="en-US" dirty="0"/>
              <a:t>Can we always get everything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770094"/>
            <a:ext cx="8229600" cy="3913281"/>
          </a:xfrm>
        </p:spPr>
        <p:txBody>
          <a:bodyPr>
            <a:normAutofit/>
          </a:bodyPr>
          <a:lstStyle/>
          <a:p>
            <a:r>
              <a:rPr lang="en-US" sz="2800" dirty="0"/>
              <a:t>You have $20 to spend tonight</a:t>
            </a:r>
          </a:p>
          <a:p>
            <a:r>
              <a:rPr lang="en-US" sz="2800" dirty="0"/>
              <a:t>You want to get 10 tacos from Taco Bell</a:t>
            </a:r>
          </a:p>
          <a:p>
            <a:r>
              <a:rPr lang="en-US" sz="2800" dirty="0"/>
              <a:t>You also want to see the new Marvel movie with your friends</a:t>
            </a:r>
          </a:p>
          <a:p>
            <a:r>
              <a:rPr lang="en-US" sz="2800" dirty="0"/>
              <a:t>You can’t afford both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You have a scarcity of money!</a:t>
            </a:r>
          </a:p>
        </p:txBody>
      </p:sp>
    </p:spTree>
    <p:extLst>
      <p:ext uri="{BB962C8B-B14F-4D97-AF65-F5344CB8AC3E}">
        <p14:creationId xmlns:p14="http://schemas.microsoft.com/office/powerpoint/2010/main" val="332490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Must You Do?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524000"/>
            <a:ext cx="3810000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1250" y="5635625"/>
            <a:ext cx="44035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You Must Choose!</a:t>
            </a:r>
          </a:p>
        </p:txBody>
      </p:sp>
      <p:pic>
        <p:nvPicPr>
          <p:cNvPr id="1026" name="Picture 2" descr="Image result for avengers endgame poster">
            <a:extLst>
              <a:ext uri="{FF2B5EF4-FFF2-40B4-BE49-F238E27FC236}">
                <a16:creationId xmlns:a16="http://schemas.microsoft.com/office/drawing/2014/main" id="{3195E6CB-49C0-40C1-835D-215692A5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62" y="1393446"/>
            <a:ext cx="2700514" cy="399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4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385234"/>
          </a:xfrm>
        </p:spPr>
        <p:txBody>
          <a:bodyPr/>
          <a:lstStyle/>
          <a:p>
            <a:r>
              <a:rPr lang="en-US" dirty="0"/>
              <a:t>When You Choose, You Make A Tradeoff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Money is scarce</a:t>
            </a:r>
          </a:p>
          <a:p>
            <a:r>
              <a:rPr lang="en-US" sz="2800" dirty="0"/>
              <a:t>You give up one thing, to get another</a:t>
            </a:r>
          </a:p>
          <a:p>
            <a:r>
              <a:rPr lang="en-US" sz="2800" dirty="0"/>
              <a:t>You give up tacos to see a new movie</a:t>
            </a:r>
          </a:p>
        </p:txBody>
      </p:sp>
    </p:spTree>
    <p:extLst>
      <p:ext uri="{BB962C8B-B14F-4D97-AF65-F5344CB8AC3E}">
        <p14:creationId xmlns:p14="http://schemas.microsoft.com/office/powerpoint/2010/main" val="101566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8109"/>
          </a:xfrm>
        </p:spPr>
        <p:txBody>
          <a:bodyPr/>
          <a:lstStyle/>
          <a:p>
            <a:r>
              <a:rPr lang="en-US" dirty="0"/>
              <a:t>Economics Studies How People Respond To Tradeoffs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65400"/>
            <a:ext cx="4413249" cy="3683000"/>
          </a:xfrm>
        </p:spPr>
        <p:txBody>
          <a:bodyPr>
            <a:noAutofit/>
          </a:bodyPr>
          <a:lstStyle/>
          <a:p>
            <a:r>
              <a:rPr lang="en-US" sz="2800" dirty="0"/>
              <a:t>Wise individuals consider the long-term consequences of tradeoffs before making a choice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449463"/>
            <a:ext cx="4572000" cy="415498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Going to school instead of sleeping in every day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Good education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Good job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Success and happiness</a:t>
            </a:r>
          </a:p>
        </p:txBody>
      </p:sp>
      <p:sp>
        <p:nvSpPr>
          <p:cNvPr id="5" name="Down Arrow 4"/>
          <p:cNvSpPr/>
          <p:nvPr/>
        </p:nvSpPr>
        <p:spPr>
          <a:xfrm>
            <a:off x="6508750" y="3302000"/>
            <a:ext cx="730250" cy="698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508750" y="4406900"/>
            <a:ext cx="730250" cy="698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508750" y="5508625"/>
            <a:ext cx="730250" cy="698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0192"/>
            <a:ext cx="8228013" cy="3791505"/>
          </a:xfrm>
        </p:spPr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Economics?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Scarcity &amp; Tradeoffs </a:t>
            </a:r>
          </a:p>
        </p:txBody>
      </p:sp>
    </p:spTree>
    <p:extLst>
      <p:ext uri="{BB962C8B-B14F-4D97-AF65-F5344CB8AC3E}">
        <p14:creationId xmlns:p14="http://schemas.microsoft.com/office/powerpoint/2010/main" val="287871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economics? </a:t>
            </a:r>
          </a:p>
          <a:p>
            <a:r>
              <a:rPr lang="en-US" sz="2800" dirty="0"/>
              <a:t>What are the major disciplines of economics?</a:t>
            </a:r>
          </a:p>
          <a:p>
            <a:r>
              <a:rPr lang="en-US" sz="2800" dirty="0"/>
              <a:t>What are needs and wants?</a:t>
            </a:r>
          </a:p>
          <a:p>
            <a:r>
              <a:rPr lang="en-US" sz="2800" dirty="0"/>
              <a:t>What is opportunity cost?</a:t>
            </a:r>
          </a:p>
        </p:txBody>
      </p:sp>
    </p:spTree>
    <p:extLst>
      <p:ext uri="{BB962C8B-B14F-4D97-AF65-F5344CB8AC3E}">
        <p14:creationId xmlns:p14="http://schemas.microsoft.com/office/powerpoint/2010/main" val="292517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Economics deals with the </a:t>
            </a:r>
            <a:r>
              <a:rPr lang="en-US" sz="4400" b="1" u="sng" dirty="0"/>
              <a:t>choices we make</a:t>
            </a:r>
            <a:r>
              <a:rPr lang="en-US" sz="4400" dirty="0"/>
              <a:t>, individually and as a society, under the conditions of </a:t>
            </a:r>
            <a:r>
              <a:rPr lang="en-US" sz="4400" b="1" i="1" dirty="0"/>
              <a:t>scarcity</a:t>
            </a:r>
            <a:endParaRPr lang="en-US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2DC2E-B3BF-4E6D-A629-4AC33CBE64A0}"/>
              </a:ext>
            </a:extLst>
          </p:cNvPr>
          <p:cNvSpPr txBox="1"/>
          <p:nvPr/>
        </p:nvSpPr>
        <p:spPr>
          <a:xfrm>
            <a:off x="1233203" y="550416"/>
            <a:ext cx="6676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What is Economics?</a:t>
            </a:r>
          </a:p>
        </p:txBody>
      </p:sp>
    </p:spTree>
    <p:extLst>
      <p:ext uri="{BB962C8B-B14F-4D97-AF65-F5344CB8AC3E}">
        <p14:creationId xmlns:p14="http://schemas.microsoft.com/office/powerpoint/2010/main" val="100947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Disciplines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Microeconomics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study of economics that focuses on individual people, businesses, etc.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Macroeconomics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study of economics that focuses on society as a whole (the nation)</a:t>
            </a:r>
          </a:p>
        </p:txBody>
      </p:sp>
    </p:spTree>
    <p:extLst>
      <p:ext uri="{BB962C8B-B14F-4D97-AF65-F5344CB8AC3E}">
        <p14:creationId xmlns:p14="http://schemas.microsoft.com/office/powerpoint/2010/main" val="135594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9DC3E3-D909-4AD3-8A94-91012CB1B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63" y="2530397"/>
            <a:ext cx="7662864" cy="32671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Needs							Wants</a:t>
            </a:r>
          </a:p>
        </p:txBody>
      </p:sp>
    </p:spTree>
    <p:extLst>
      <p:ext uri="{BB962C8B-B14F-4D97-AF65-F5344CB8AC3E}">
        <p14:creationId xmlns:p14="http://schemas.microsoft.com/office/powerpoint/2010/main" val="260318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41"/>
            <a:ext cx="9144000" cy="1143000"/>
          </a:xfrm>
        </p:spPr>
        <p:txBody>
          <a:bodyPr/>
          <a:lstStyle/>
          <a:p>
            <a:r>
              <a:rPr lang="en-US" dirty="0"/>
              <a:t>Mr. Fitzgibbons’ Needs &amp; Wants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40664" y="3006725"/>
            <a:ext cx="3767328" cy="3252788"/>
          </a:xfrm>
        </p:spPr>
        <p:txBody>
          <a:bodyPr>
            <a:normAutofit/>
          </a:bodyPr>
          <a:lstStyle/>
          <a:p>
            <a:r>
              <a:rPr lang="en-US" sz="2800" dirty="0"/>
              <a:t>Food</a:t>
            </a:r>
          </a:p>
          <a:p>
            <a:r>
              <a:rPr lang="en-US" sz="2800" dirty="0"/>
              <a:t>Water</a:t>
            </a:r>
          </a:p>
          <a:p>
            <a:r>
              <a:rPr lang="en-US" sz="2800" dirty="0"/>
              <a:t>Shelter</a:t>
            </a:r>
          </a:p>
          <a:p>
            <a:r>
              <a:rPr lang="en-US" sz="2800" dirty="0"/>
              <a:t>Heat</a:t>
            </a:r>
          </a:p>
          <a:p>
            <a:r>
              <a:rPr lang="en-US" sz="2800" dirty="0"/>
              <a:t>Healthcare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34753" y="3006725"/>
            <a:ext cx="3767328" cy="3252788"/>
          </a:xfrm>
        </p:spPr>
        <p:txBody>
          <a:bodyPr>
            <a:normAutofit/>
          </a:bodyPr>
          <a:lstStyle/>
          <a:p>
            <a:r>
              <a:rPr lang="en-US" sz="2800" dirty="0"/>
              <a:t>Steak Dinner</a:t>
            </a:r>
          </a:p>
          <a:p>
            <a:r>
              <a:rPr lang="en-US" sz="2800" dirty="0"/>
              <a:t>New Motorcycle</a:t>
            </a:r>
          </a:p>
          <a:p>
            <a:r>
              <a:rPr lang="en-US" sz="2800" dirty="0"/>
              <a:t>Cell Phone</a:t>
            </a:r>
          </a:p>
          <a:p>
            <a:r>
              <a:rPr lang="en-US" sz="2800" dirty="0"/>
              <a:t>Candy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875" y="2321520"/>
            <a:ext cx="1265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NEEDS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3375" y="2321520"/>
            <a:ext cx="1341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WANTS</a:t>
            </a:r>
          </a:p>
        </p:txBody>
      </p:sp>
    </p:spTree>
    <p:extLst>
      <p:ext uri="{BB962C8B-B14F-4D97-AF65-F5344CB8AC3E}">
        <p14:creationId xmlns:p14="http://schemas.microsoft.com/office/powerpoint/2010/main" val="2958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24" y="2683357"/>
            <a:ext cx="3889375" cy="4174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57500" cy="3474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891" y="0"/>
            <a:ext cx="1984375" cy="27582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3810000"/>
            <a:ext cx="4064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500" y="0"/>
            <a:ext cx="4199391" cy="280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76625" cy="347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702" y="0"/>
            <a:ext cx="3820298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400" y="3791327"/>
            <a:ext cx="3488167" cy="2555875"/>
          </a:xfrm>
          <a:prstGeom prst="rect">
            <a:avLst/>
          </a:prstGeom>
        </p:spPr>
      </p:pic>
      <p:pic>
        <p:nvPicPr>
          <p:cNvPr id="2050" name="Picture 2" descr="Image result for moto guzzi v85 tt">
            <a:extLst>
              <a:ext uri="{FF2B5EF4-FFF2-40B4-BE49-F238E27FC236}">
                <a16:creationId xmlns:a16="http://schemas.microsoft.com/office/drawing/2014/main" id="{27D4743A-572A-4BB8-A12B-B16F55512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17" y="3633186"/>
            <a:ext cx="3810000" cy="313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lat screen tv">
            <a:extLst>
              <a:ext uri="{FF2B5EF4-FFF2-40B4-BE49-F238E27FC236}">
                <a16:creationId xmlns:a16="http://schemas.microsoft.com/office/drawing/2014/main" id="{0A7D7C7E-7856-4D2C-B0FF-609839B6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73" y="0"/>
            <a:ext cx="4003981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26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596</TotalTime>
  <Words>374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Calisto MT</vt:lpstr>
      <vt:lpstr>Wingdings</vt:lpstr>
      <vt:lpstr>Genesis</vt:lpstr>
      <vt:lpstr>Good Morning!</vt:lpstr>
      <vt:lpstr>What is  Economics?  Scarcity &amp; Tradeoffs </vt:lpstr>
      <vt:lpstr>Learning Objectives</vt:lpstr>
      <vt:lpstr>PowerPoint Presentation</vt:lpstr>
      <vt:lpstr>Economic Disciplines</vt:lpstr>
      <vt:lpstr>Brainstorm</vt:lpstr>
      <vt:lpstr>Mr. Fitzgibbons’ Needs &amp; Wants</vt:lpstr>
      <vt:lpstr>PowerPoint Presentation</vt:lpstr>
      <vt:lpstr>PowerPoint Presentation</vt:lpstr>
      <vt:lpstr>PowerPoint Presentation</vt:lpstr>
      <vt:lpstr>Scarcity</vt:lpstr>
      <vt:lpstr>Are needs ever scarce?</vt:lpstr>
      <vt:lpstr>What Else Is Scarce?</vt:lpstr>
      <vt:lpstr>Can we always get everything we want?</vt:lpstr>
      <vt:lpstr>Can we always get everything we want?</vt:lpstr>
      <vt:lpstr>What Must You Do?</vt:lpstr>
      <vt:lpstr>When You Choose, You Make A Tradeoff</vt:lpstr>
      <vt:lpstr>Economics Studies How People Respond To Tradeoffs</vt:lpstr>
    </vt:vector>
  </TitlesOfParts>
  <Company>Georgetown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 Economics?</dc:title>
  <dc:creator>Joshua Fitzgibbons</dc:creator>
  <cp:lastModifiedBy>Joshua Fitzgibbons</cp:lastModifiedBy>
  <cp:revision>30</cp:revision>
  <dcterms:created xsi:type="dcterms:W3CDTF">2017-09-03T23:44:32Z</dcterms:created>
  <dcterms:modified xsi:type="dcterms:W3CDTF">2019-09-01T23:13:52Z</dcterms:modified>
</cp:coreProperties>
</file>